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mp4" ContentType="video/mp4"/>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06" r:id="rId4"/>
  </p:sldMasterIdLst>
  <p:notesMasterIdLst>
    <p:notesMasterId r:id="rId40"/>
  </p:notesMasterIdLst>
  <p:handoutMasterIdLst>
    <p:handoutMasterId r:id="rId41"/>
  </p:handoutMasterIdLst>
  <p:sldIdLst>
    <p:sldId id="256" r:id="rId5"/>
    <p:sldId id="517" r:id="rId6"/>
    <p:sldId id="519" r:id="rId7"/>
    <p:sldId id="518" r:id="rId8"/>
    <p:sldId id="521" r:id="rId9"/>
    <p:sldId id="522" r:id="rId10"/>
    <p:sldId id="523" r:id="rId11"/>
    <p:sldId id="546" r:id="rId12"/>
    <p:sldId id="547" r:id="rId13"/>
    <p:sldId id="548" r:id="rId14"/>
    <p:sldId id="549" r:id="rId15"/>
    <p:sldId id="551" r:id="rId16"/>
    <p:sldId id="550" r:id="rId17"/>
    <p:sldId id="552" r:id="rId18"/>
    <p:sldId id="553" r:id="rId19"/>
    <p:sldId id="554" r:id="rId20"/>
    <p:sldId id="555" r:id="rId21"/>
    <p:sldId id="556" r:id="rId22"/>
    <p:sldId id="557" r:id="rId23"/>
    <p:sldId id="558" r:id="rId24"/>
    <p:sldId id="559" r:id="rId25"/>
    <p:sldId id="560" r:id="rId26"/>
    <p:sldId id="561" r:id="rId27"/>
    <p:sldId id="562" r:id="rId28"/>
    <p:sldId id="563" r:id="rId29"/>
    <p:sldId id="564" r:id="rId30"/>
    <p:sldId id="565" r:id="rId31"/>
    <p:sldId id="566" r:id="rId32"/>
    <p:sldId id="568" r:id="rId33"/>
    <p:sldId id="567" r:id="rId34"/>
    <p:sldId id="573" r:id="rId35"/>
    <p:sldId id="570" r:id="rId36"/>
    <p:sldId id="569" r:id="rId37"/>
    <p:sldId id="571" r:id="rId38"/>
    <p:sldId id="572" r:id="rId39"/>
  </p:sldIdLst>
  <p:sldSz cx="9144000" cy="6858000" type="screen4x3"/>
  <p:notesSz cx="9928225" cy="6797675"/>
  <p:custDataLst>
    <p:tags r:id="rId42"/>
  </p:custDataLst>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tephen Rafferty" initials="SR" lastIdx="10" clrIdx="0">
    <p:extLst>
      <p:ext uri="{19B8F6BF-5375-455C-9EA6-DF929625EA0E}">
        <p15:presenceInfo xmlns:p15="http://schemas.microsoft.com/office/powerpoint/2012/main" userId="a04426156b3b4a38"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7575"/>
    <a:srgbClr val="F53939"/>
    <a:srgbClr val="FF8181"/>
    <a:srgbClr val="B2121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559" autoAdjust="0"/>
    <p:restoredTop sz="94646" autoAdjust="0"/>
  </p:normalViewPr>
  <p:slideViewPr>
    <p:cSldViewPr>
      <p:cViewPr varScale="1">
        <p:scale>
          <a:sx n="74" d="100"/>
          <a:sy n="74" d="100"/>
        </p:scale>
        <p:origin x="1428" y="72"/>
      </p:cViewPr>
      <p:guideLst>
        <p:guide orient="horz" pos="2160"/>
        <p:guide pos="2880"/>
      </p:guideLst>
    </p:cSldViewPr>
  </p:slideViewPr>
  <p:outlineViewPr>
    <p:cViewPr>
      <p:scale>
        <a:sx n="33" d="100"/>
        <a:sy n="33" d="100"/>
      </p:scale>
      <p:origin x="30" y="5403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ags" Target="tags/tag1.xml"/><Relationship Id="rId47"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notesMaster" Target="notesMasters/notesMaster1.xml"/><Relationship Id="rId45"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commentAuthors" Target="commentAuthor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theme" Target="theme/theme1.xml"/><Relationship Id="rId20" Type="http://schemas.openxmlformats.org/officeDocument/2006/relationships/slide" Target="slides/slide16.xml"/><Relationship Id="rId41"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03313" cy="339884"/>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2594" y="0"/>
            <a:ext cx="4303313" cy="339884"/>
          </a:xfrm>
          <a:prstGeom prst="rect">
            <a:avLst/>
          </a:prstGeom>
        </p:spPr>
        <p:txBody>
          <a:bodyPr vert="horz" lIns="91440" tIns="45720" rIns="91440" bIns="45720" rtlCol="0"/>
          <a:lstStyle>
            <a:lvl1pPr algn="r">
              <a:defRPr sz="1200"/>
            </a:lvl1pPr>
          </a:lstStyle>
          <a:p>
            <a:fld id="{1105C127-53EC-4625-8674-123C41A42ABE}" type="datetimeFigureOut">
              <a:rPr lang="en-GB" smtClean="0"/>
              <a:pPr/>
              <a:t>02/08/2018</a:t>
            </a:fld>
            <a:endParaRPr lang="en-GB"/>
          </a:p>
        </p:txBody>
      </p:sp>
      <p:sp>
        <p:nvSpPr>
          <p:cNvPr id="4" name="Footer Placeholder 3"/>
          <p:cNvSpPr>
            <a:spLocks noGrp="1"/>
          </p:cNvSpPr>
          <p:nvPr>
            <p:ph type="ftr" sz="quarter" idx="2"/>
          </p:nvPr>
        </p:nvSpPr>
        <p:spPr>
          <a:xfrm>
            <a:off x="0" y="6456699"/>
            <a:ext cx="4303313" cy="339884"/>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2594" y="6456699"/>
            <a:ext cx="4303313" cy="339884"/>
          </a:xfrm>
          <a:prstGeom prst="rect">
            <a:avLst/>
          </a:prstGeom>
        </p:spPr>
        <p:txBody>
          <a:bodyPr vert="horz" lIns="91440" tIns="45720" rIns="91440" bIns="45720" rtlCol="0" anchor="b"/>
          <a:lstStyle>
            <a:lvl1pPr algn="r">
              <a:defRPr sz="1200"/>
            </a:lvl1pPr>
          </a:lstStyle>
          <a:p>
            <a:fld id="{2D7700F7-D8A8-45F0-BED4-A73ECE481743}" type="slidenum">
              <a:rPr lang="en-GB" smtClean="0"/>
              <a:pPr/>
              <a:t>‹#›</a:t>
            </a:fld>
            <a:endParaRPr lang="en-GB"/>
          </a:p>
        </p:txBody>
      </p:sp>
    </p:spTree>
    <p:extLst>
      <p:ext uri="{BB962C8B-B14F-4D97-AF65-F5344CB8AC3E}">
        <p14:creationId xmlns:p14="http://schemas.microsoft.com/office/powerpoint/2010/main" val="12063322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2230" cy="339884"/>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GB" dirty="0"/>
          </a:p>
        </p:txBody>
      </p:sp>
      <p:sp>
        <p:nvSpPr>
          <p:cNvPr id="3" name="Date Placeholder 2"/>
          <p:cNvSpPr>
            <a:spLocks noGrp="1"/>
          </p:cNvSpPr>
          <p:nvPr>
            <p:ph type="dt" idx="1"/>
          </p:nvPr>
        </p:nvSpPr>
        <p:spPr>
          <a:xfrm>
            <a:off x="5623699" y="0"/>
            <a:ext cx="4302230" cy="339884"/>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8D4DA8F5-F804-4FB2-8A6B-A884CF09C514}" type="datetimeFigureOut">
              <a:rPr lang="en-US"/>
              <a:pPr>
                <a:defRPr/>
              </a:pPr>
              <a:t>8/2/2018</a:t>
            </a:fld>
            <a:endParaRPr lang="en-GB" dirty="0"/>
          </a:p>
        </p:txBody>
      </p:sp>
      <p:sp>
        <p:nvSpPr>
          <p:cNvPr id="4" name="Slide Image Placeholder 3"/>
          <p:cNvSpPr>
            <a:spLocks noGrp="1" noRot="1" noChangeAspect="1"/>
          </p:cNvSpPr>
          <p:nvPr>
            <p:ph type="sldImg" idx="2"/>
          </p:nvPr>
        </p:nvSpPr>
        <p:spPr>
          <a:xfrm>
            <a:off x="3263900" y="509588"/>
            <a:ext cx="3400425" cy="2549525"/>
          </a:xfrm>
          <a:prstGeom prst="rect">
            <a:avLst/>
          </a:prstGeom>
          <a:noFill/>
          <a:ln w="12700">
            <a:solidFill>
              <a:prstClr val="black"/>
            </a:solidFill>
          </a:ln>
        </p:spPr>
        <p:txBody>
          <a:bodyPr vert="horz" lIns="91440" tIns="45720" rIns="91440" bIns="45720" rtlCol="0" anchor="ctr"/>
          <a:lstStyle/>
          <a:p>
            <a:pPr lvl="0"/>
            <a:endParaRPr lang="en-GB" noProof="0" dirty="0"/>
          </a:p>
        </p:txBody>
      </p:sp>
      <p:sp>
        <p:nvSpPr>
          <p:cNvPr id="5" name="Notes Placeholder 4"/>
          <p:cNvSpPr>
            <a:spLocks noGrp="1"/>
          </p:cNvSpPr>
          <p:nvPr>
            <p:ph type="body" sz="quarter" idx="3"/>
          </p:nvPr>
        </p:nvSpPr>
        <p:spPr>
          <a:xfrm>
            <a:off x="992824" y="3228896"/>
            <a:ext cx="7942580" cy="3058954"/>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6" name="Footer Placeholder 5"/>
          <p:cNvSpPr>
            <a:spLocks noGrp="1"/>
          </p:cNvSpPr>
          <p:nvPr>
            <p:ph type="ftr" sz="quarter" idx="4"/>
          </p:nvPr>
        </p:nvSpPr>
        <p:spPr>
          <a:xfrm>
            <a:off x="2" y="6456612"/>
            <a:ext cx="4302230" cy="339884"/>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GB" dirty="0"/>
          </a:p>
        </p:txBody>
      </p:sp>
      <p:sp>
        <p:nvSpPr>
          <p:cNvPr id="7" name="Slide Number Placeholder 6"/>
          <p:cNvSpPr>
            <a:spLocks noGrp="1"/>
          </p:cNvSpPr>
          <p:nvPr>
            <p:ph type="sldNum" sz="quarter" idx="5"/>
          </p:nvPr>
        </p:nvSpPr>
        <p:spPr>
          <a:xfrm>
            <a:off x="5623699" y="6456612"/>
            <a:ext cx="4302230" cy="339884"/>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E6C00DB4-E585-43D3-9A29-E1C42556C769}" type="slidenum">
              <a:rPr lang="en-GB"/>
              <a:pPr>
                <a:defRPr/>
              </a:pPr>
              <a:t>‹#›</a:t>
            </a:fld>
            <a:endParaRPr lang="en-GB" dirty="0"/>
          </a:p>
        </p:txBody>
      </p:sp>
    </p:spTree>
    <p:extLst>
      <p:ext uri="{BB962C8B-B14F-4D97-AF65-F5344CB8AC3E}">
        <p14:creationId xmlns:p14="http://schemas.microsoft.com/office/powerpoint/2010/main" val="310232640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p:spPr>
      </p:sp>
      <p:sp>
        <p:nvSpPr>
          <p:cNvPr id="1331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33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80FBC8F-7200-45DD-A4E3-40F9EE471788}" type="slidenum">
              <a:rPr lang="en-GB"/>
              <a:pPr fontAlgn="base">
                <a:spcBef>
                  <a:spcPct val="0"/>
                </a:spcBef>
                <a:spcAft>
                  <a:spcPct val="0"/>
                </a:spcAft>
              </a:pPr>
              <a:t>1</a:t>
            </a:fld>
            <a:endParaRPr lang="en-GB" dirty="0"/>
          </a:p>
        </p:txBody>
      </p:sp>
    </p:spTree>
    <p:extLst>
      <p:ext uri="{BB962C8B-B14F-4D97-AF65-F5344CB8AC3E}">
        <p14:creationId xmlns:p14="http://schemas.microsoft.com/office/powerpoint/2010/main" val="10339664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a:t>
            </a:fld>
            <a:endParaRPr lang="en-GB" dirty="0"/>
          </a:p>
        </p:txBody>
      </p:sp>
    </p:spTree>
    <p:extLst>
      <p:ext uri="{BB962C8B-B14F-4D97-AF65-F5344CB8AC3E}">
        <p14:creationId xmlns:p14="http://schemas.microsoft.com/office/powerpoint/2010/main" val="109375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a:t>
            </a:fld>
            <a:endParaRPr lang="en-GB" dirty="0"/>
          </a:p>
        </p:txBody>
      </p:sp>
    </p:spTree>
    <p:extLst>
      <p:ext uri="{BB962C8B-B14F-4D97-AF65-F5344CB8AC3E}">
        <p14:creationId xmlns:p14="http://schemas.microsoft.com/office/powerpoint/2010/main" val="7704643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a:t>
            </a:fld>
            <a:endParaRPr lang="en-GB" dirty="0"/>
          </a:p>
        </p:txBody>
      </p:sp>
    </p:spTree>
    <p:extLst>
      <p:ext uri="{BB962C8B-B14F-4D97-AF65-F5344CB8AC3E}">
        <p14:creationId xmlns:p14="http://schemas.microsoft.com/office/powerpoint/2010/main" val="9560075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a:t>
            </a:fld>
            <a:endParaRPr lang="en-GB" dirty="0"/>
          </a:p>
        </p:txBody>
      </p:sp>
    </p:spTree>
    <p:extLst>
      <p:ext uri="{BB962C8B-B14F-4D97-AF65-F5344CB8AC3E}">
        <p14:creationId xmlns:p14="http://schemas.microsoft.com/office/powerpoint/2010/main" val="20727192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14</a:t>
            </a:fld>
            <a:endParaRPr lang="en-GB" dirty="0"/>
          </a:p>
        </p:txBody>
      </p:sp>
    </p:spTree>
    <p:extLst>
      <p:ext uri="{BB962C8B-B14F-4D97-AF65-F5344CB8AC3E}">
        <p14:creationId xmlns:p14="http://schemas.microsoft.com/office/powerpoint/2010/main" val="31460478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15</a:t>
            </a:fld>
            <a:endParaRPr lang="en-GB" dirty="0"/>
          </a:p>
        </p:txBody>
      </p:sp>
    </p:spTree>
    <p:extLst>
      <p:ext uri="{BB962C8B-B14F-4D97-AF65-F5344CB8AC3E}">
        <p14:creationId xmlns:p14="http://schemas.microsoft.com/office/powerpoint/2010/main" val="277197474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16</a:t>
            </a:fld>
            <a:endParaRPr lang="en-GB" dirty="0"/>
          </a:p>
        </p:txBody>
      </p:sp>
    </p:spTree>
    <p:extLst>
      <p:ext uri="{BB962C8B-B14F-4D97-AF65-F5344CB8AC3E}">
        <p14:creationId xmlns:p14="http://schemas.microsoft.com/office/powerpoint/2010/main" val="6982476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17</a:t>
            </a:fld>
            <a:endParaRPr lang="en-GB" dirty="0"/>
          </a:p>
        </p:txBody>
      </p:sp>
    </p:spTree>
    <p:extLst>
      <p:ext uri="{BB962C8B-B14F-4D97-AF65-F5344CB8AC3E}">
        <p14:creationId xmlns:p14="http://schemas.microsoft.com/office/powerpoint/2010/main" val="228677169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18</a:t>
            </a:fld>
            <a:endParaRPr lang="en-GB" dirty="0"/>
          </a:p>
        </p:txBody>
      </p:sp>
    </p:spTree>
    <p:extLst>
      <p:ext uri="{BB962C8B-B14F-4D97-AF65-F5344CB8AC3E}">
        <p14:creationId xmlns:p14="http://schemas.microsoft.com/office/powerpoint/2010/main" val="8236754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19</a:t>
            </a:fld>
            <a:endParaRPr lang="en-GB" dirty="0"/>
          </a:p>
        </p:txBody>
      </p:sp>
    </p:spTree>
    <p:extLst>
      <p:ext uri="{BB962C8B-B14F-4D97-AF65-F5344CB8AC3E}">
        <p14:creationId xmlns:p14="http://schemas.microsoft.com/office/powerpoint/2010/main" val="20349539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a:t>
            </a:fld>
            <a:endParaRPr lang="en-GB" dirty="0"/>
          </a:p>
        </p:txBody>
      </p:sp>
    </p:spTree>
    <p:extLst>
      <p:ext uri="{BB962C8B-B14F-4D97-AF65-F5344CB8AC3E}">
        <p14:creationId xmlns:p14="http://schemas.microsoft.com/office/powerpoint/2010/main" val="28252729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20</a:t>
            </a:fld>
            <a:endParaRPr lang="en-GB" dirty="0"/>
          </a:p>
        </p:txBody>
      </p:sp>
    </p:spTree>
    <p:extLst>
      <p:ext uri="{BB962C8B-B14F-4D97-AF65-F5344CB8AC3E}">
        <p14:creationId xmlns:p14="http://schemas.microsoft.com/office/powerpoint/2010/main" val="258333246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21</a:t>
            </a:fld>
            <a:endParaRPr lang="en-GB" dirty="0"/>
          </a:p>
        </p:txBody>
      </p:sp>
    </p:spTree>
    <p:extLst>
      <p:ext uri="{BB962C8B-B14F-4D97-AF65-F5344CB8AC3E}">
        <p14:creationId xmlns:p14="http://schemas.microsoft.com/office/powerpoint/2010/main" val="425483331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22</a:t>
            </a:fld>
            <a:endParaRPr lang="en-GB" dirty="0"/>
          </a:p>
        </p:txBody>
      </p:sp>
    </p:spTree>
    <p:extLst>
      <p:ext uri="{BB962C8B-B14F-4D97-AF65-F5344CB8AC3E}">
        <p14:creationId xmlns:p14="http://schemas.microsoft.com/office/powerpoint/2010/main" val="342948805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23</a:t>
            </a:fld>
            <a:endParaRPr lang="en-GB" dirty="0"/>
          </a:p>
        </p:txBody>
      </p:sp>
    </p:spTree>
    <p:extLst>
      <p:ext uri="{BB962C8B-B14F-4D97-AF65-F5344CB8AC3E}">
        <p14:creationId xmlns:p14="http://schemas.microsoft.com/office/powerpoint/2010/main" val="122885409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24</a:t>
            </a:fld>
            <a:endParaRPr lang="en-GB" dirty="0"/>
          </a:p>
        </p:txBody>
      </p:sp>
    </p:spTree>
    <p:extLst>
      <p:ext uri="{BB962C8B-B14F-4D97-AF65-F5344CB8AC3E}">
        <p14:creationId xmlns:p14="http://schemas.microsoft.com/office/powerpoint/2010/main" val="413235339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25</a:t>
            </a:fld>
            <a:endParaRPr lang="en-GB" dirty="0"/>
          </a:p>
        </p:txBody>
      </p:sp>
    </p:spTree>
    <p:extLst>
      <p:ext uri="{BB962C8B-B14F-4D97-AF65-F5344CB8AC3E}">
        <p14:creationId xmlns:p14="http://schemas.microsoft.com/office/powerpoint/2010/main" val="233505217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26</a:t>
            </a:fld>
            <a:endParaRPr lang="en-GB" dirty="0"/>
          </a:p>
        </p:txBody>
      </p:sp>
    </p:spTree>
    <p:extLst>
      <p:ext uri="{BB962C8B-B14F-4D97-AF65-F5344CB8AC3E}">
        <p14:creationId xmlns:p14="http://schemas.microsoft.com/office/powerpoint/2010/main" val="176346604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27</a:t>
            </a:fld>
            <a:endParaRPr lang="en-GB" dirty="0"/>
          </a:p>
        </p:txBody>
      </p:sp>
    </p:spTree>
    <p:extLst>
      <p:ext uri="{BB962C8B-B14F-4D97-AF65-F5344CB8AC3E}">
        <p14:creationId xmlns:p14="http://schemas.microsoft.com/office/powerpoint/2010/main" val="76172428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28</a:t>
            </a:fld>
            <a:endParaRPr lang="en-GB" dirty="0"/>
          </a:p>
        </p:txBody>
      </p:sp>
    </p:spTree>
    <p:extLst>
      <p:ext uri="{BB962C8B-B14F-4D97-AF65-F5344CB8AC3E}">
        <p14:creationId xmlns:p14="http://schemas.microsoft.com/office/powerpoint/2010/main" val="156606601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29</a:t>
            </a:fld>
            <a:endParaRPr lang="en-GB" dirty="0"/>
          </a:p>
        </p:txBody>
      </p:sp>
    </p:spTree>
    <p:extLst>
      <p:ext uri="{BB962C8B-B14F-4D97-AF65-F5344CB8AC3E}">
        <p14:creationId xmlns:p14="http://schemas.microsoft.com/office/powerpoint/2010/main" val="27678936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a:t>
            </a:fld>
            <a:endParaRPr lang="en-GB" dirty="0"/>
          </a:p>
        </p:txBody>
      </p:sp>
    </p:spTree>
    <p:extLst>
      <p:ext uri="{BB962C8B-B14F-4D97-AF65-F5344CB8AC3E}">
        <p14:creationId xmlns:p14="http://schemas.microsoft.com/office/powerpoint/2010/main" val="250843772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30</a:t>
            </a:fld>
            <a:endParaRPr lang="en-GB" dirty="0"/>
          </a:p>
        </p:txBody>
      </p:sp>
    </p:spTree>
    <p:extLst>
      <p:ext uri="{BB962C8B-B14F-4D97-AF65-F5344CB8AC3E}">
        <p14:creationId xmlns:p14="http://schemas.microsoft.com/office/powerpoint/2010/main" val="213343041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31</a:t>
            </a:fld>
            <a:endParaRPr lang="en-GB" dirty="0"/>
          </a:p>
        </p:txBody>
      </p:sp>
    </p:spTree>
    <p:extLst>
      <p:ext uri="{BB962C8B-B14F-4D97-AF65-F5344CB8AC3E}">
        <p14:creationId xmlns:p14="http://schemas.microsoft.com/office/powerpoint/2010/main" val="66571207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32</a:t>
            </a:fld>
            <a:endParaRPr lang="en-GB" dirty="0"/>
          </a:p>
        </p:txBody>
      </p:sp>
    </p:spTree>
    <p:extLst>
      <p:ext uri="{BB962C8B-B14F-4D97-AF65-F5344CB8AC3E}">
        <p14:creationId xmlns:p14="http://schemas.microsoft.com/office/powerpoint/2010/main" val="77693470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33</a:t>
            </a:fld>
            <a:endParaRPr lang="en-GB" dirty="0"/>
          </a:p>
        </p:txBody>
      </p:sp>
    </p:spTree>
    <p:extLst>
      <p:ext uri="{BB962C8B-B14F-4D97-AF65-F5344CB8AC3E}">
        <p14:creationId xmlns:p14="http://schemas.microsoft.com/office/powerpoint/2010/main" val="127260935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34</a:t>
            </a:fld>
            <a:endParaRPr lang="en-GB" dirty="0"/>
          </a:p>
        </p:txBody>
      </p:sp>
    </p:spTree>
    <p:extLst>
      <p:ext uri="{BB962C8B-B14F-4D97-AF65-F5344CB8AC3E}">
        <p14:creationId xmlns:p14="http://schemas.microsoft.com/office/powerpoint/2010/main" val="164859479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35</a:t>
            </a:fld>
            <a:endParaRPr lang="en-GB" dirty="0"/>
          </a:p>
        </p:txBody>
      </p:sp>
    </p:spTree>
    <p:extLst>
      <p:ext uri="{BB962C8B-B14F-4D97-AF65-F5344CB8AC3E}">
        <p14:creationId xmlns:p14="http://schemas.microsoft.com/office/powerpoint/2010/main" val="32835495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a:t>
            </a:fld>
            <a:endParaRPr lang="en-GB" dirty="0"/>
          </a:p>
        </p:txBody>
      </p:sp>
    </p:spTree>
    <p:extLst>
      <p:ext uri="{BB962C8B-B14F-4D97-AF65-F5344CB8AC3E}">
        <p14:creationId xmlns:p14="http://schemas.microsoft.com/office/powerpoint/2010/main" val="22935040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a:t>
            </a:fld>
            <a:endParaRPr lang="en-GB" dirty="0"/>
          </a:p>
        </p:txBody>
      </p:sp>
    </p:spTree>
    <p:extLst>
      <p:ext uri="{BB962C8B-B14F-4D97-AF65-F5344CB8AC3E}">
        <p14:creationId xmlns:p14="http://schemas.microsoft.com/office/powerpoint/2010/main" val="31087982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a:t>
            </a:fld>
            <a:endParaRPr lang="en-GB" dirty="0"/>
          </a:p>
        </p:txBody>
      </p:sp>
    </p:spTree>
    <p:extLst>
      <p:ext uri="{BB962C8B-B14F-4D97-AF65-F5344CB8AC3E}">
        <p14:creationId xmlns:p14="http://schemas.microsoft.com/office/powerpoint/2010/main" val="12818628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a:t>
            </a:fld>
            <a:endParaRPr lang="en-GB" dirty="0"/>
          </a:p>
        </p:txBody>
      </p:sp>
    </p:spTree>
    <p:extLst>
      <p:ext uri="{BB962C8B-B14F-4D97-AF65-F5344CB8AC3E}">
        <p14:creationId xmlns:p14="http://schemas.microsoft.com/office/powerpoint/2010/main" val="42072919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a:t>
            </a:fld>
            <a:endParaRPr lang="en-GB" dirty="0"/>
          </a:p>
        </p:txBody>
      </p:sp>
    </p:spTree>
    <p:extLst>
      <p:ext uri="{BB962C8B-B14F-4D97-AF65-F5344CB8AC3E}">
        <p14:creationId xmlns:p14="http://schemas.microsoft.com/office/powerpoint/2010/main" val="307495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a:t>
            </a:fld>
            <a:endParaRPr lang="en-GB" dirty="0"/>
          </a:p>
        </p:txBody>
      </p:sp>
    </p:spTree>
    <p:extLst>
      <p:ext uri="{BB962C8B-B14F-4D97-AF65-F5344CB8AC3E}">
        <p14:creationId xmlns:p14="http://schemas.microsoft.com/office/powerpoint/2010/main" val="299695297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27.xml"/><Relationship Id="rId7" Type="http://schemas.openxmlformats.org/officeDocument/2006/relationships/image" Target="../media/image2.jpeg"/><Relationship Id="rId2"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slide" Target="../slides/slide23.xml"/><Relationship Id="rId5" Type="http://schemas.openxmlformats.org/officeDocument/2006/relationships/slide" Target="../slides/slide18.xml"/><Relationship Id="rId4" Type="http://schemas.openxmlformats.org/officeDocument/2006/relationships/slide" Target="../slides/slide1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rookeWeston">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latin typeface="Calibri" pitchFamily="34" charset="0"/>
              <a:cs typeface="Calibri" pitchFamily="34" charset="0"/>
            </a:endParaRPr>
          </a:p>
        </p:txBody>
      </p:sp>
      <p:sp>
        <p:nvSpPr>
          <p:cNvPr id="9" name="Title 8"/>
          <p:cNvSpPr>
            <a:spLocks noGrp="1"/>
          </p:cNvSpPr>
          <p:nvPr>
            <p:ph type="ctrTitle"/>
          </p:nvPr>
        </p:nvSpPr>
        <p:spPr>
          <a:xfrm>
            <a:off x="685800" y="214290"/>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latin typeface="Calibri" pitchFamily="34" charset="0"/>
                <a:cs typeface="Calibri" pitchFamily="34" charset="0"/>
              </a:defRPr>
            </a:lvl1pPr>
            <a:extLst/>
          </a:lstStyle>
          <a:p>
            <a:r>
              <a:rPr kumimoji="0" lang="en-US" smtClean="0"/>
              <a:t>Click to edit Master 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extLst>
                  <a:ext uri="{28A0092B-C50C-407E-A947-70E740481C1C}">
                    <a14:useLocalDpi xmlns:a14="http://schemas.microsoft.com/office/drawing/2010/main" val="0"/>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17" name="Subtitle 16"/>
          <p:cNvSpPr>
            <a:spLocks noGrp="1"/>
          </p:cNvSpPr>
          <p:nvPr>
            <p:ph type="subTitle" idx="1"/>
          </p:nvPr>
        </p:nvSpPr>
        <p:spPr>
          <a:xfrm>
            <a:off x="871566" y="5515444"/>
            <a:ext cx="7772400" cy="1199704"/>
          </a:xfrm>
        </p:spPr>
        <p:txBody>
          <a:bodyPr lIns="45720" rIns="45720"/>
          <a:lstStyle>
            <a:lvl1pPr marL="0" marR="64008" indent="0" algn="r">
              <a:buNone/>
              <a:defRPr b="1">
                <a:solidFill>
                  <a:schemeClr val="bg1"/>
                </a:solidFill>
                <a:latin typeface="Calibri" pitchFamily="34" charset="0"/>
                <a:cs typeface="Calibri"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LO1 1-7">
    <p:spTree>
      <p:nvGrpSpPr>
        <p:cNvPr id="1" name=""/>
        <p:cNvGrpSpPr/>
        <p:nvPr/>
      </p:nvGrpSpPr>
      <p:grpSpPr>
        <a:xfrm>
          <a:off x="0" y="0"/>
          <a:ext cx="0" cy="0"/>
          <a:chOff x="0" y="0"/>
          <a:chExt cx="0" cy="0"/>
        </a:xfrm>
      </p:grpSpPr>
      <p:sp>
        <p:nvSpPr>
          <p:cNvPr id="6" name="Title 5"/>
          <p:cNvSpPr>
            <a:spLocks noGrp="1"/>
          </p:cNvSpPr>
          <p:nvPr>
            <p:ph type="title"/>
          </p:nvPr>
        </p:nvSpPr>
        <p:spPr>
          <a:xfrm>
            <a:off x="35496" y="44624"/>
            <a:ext cx="7382054" cy="615053"/>
          </a:xfrm>
        </p:spPr>
        <p:txBody>
          <a:bodyPr rtlCol="0"/>
          <a:lstStyle>
            <a:lvl1pPr>
              <a:defRPr>
                <a:latin typeface="Calibri" pitchFamily="34" charset="0"/>
                <a:cs typeface="Calibri" pitchFamily="34" charset="0"/>
              </a:defRPr>
            </a:lvl1pPr>
            <a:extLst/>
          </a:lstStyle>
          <a:p>
            <a:r>
              <a:rPr kumimoji="0" lang="en-US" dirty="0" smtClean="0"/>
              <a:t>Click to edit Master title style</a:t>
            </a:r>
            <a:endParaRPr kumimoji="0" lang="en-US" dirty="0"/>
          </a:p>
        </p:txBody>
      </p:sp>
      <p:sp>
        <p:nvSpPr>
          <p:cNvPr id="4" name="Round Same Side Corner Rectangle 3">
            <a:hlinkClick r:id="rId2" action="ppaction://hlinksldjump"/>
          </p:cNvPr>
          <p:cNvSpPr/>
          <p:nvPr/>
        </p:nvSpPr>
        <p:spPr>
          <a:xfrm>
            <a:off x="1176656" y="659677"/>
            <a:ext cx="1451128"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9.1 –</a:t>
            </a:r>
            <a:r>
              <a:rPr lang="en-GB" sz="1200" b="1" baseline="0" dirty="0" smtClean="0">
                <a:latin typeface="Arial" panose="020B0604020202020204" pitchFamily="34" charset="0"/>
                <a:cs typeface="Arial" panose="020B0604020202020204" pitchFamily="34" charset="0"/>
              </a:rPr>
              <a:t> Orientation</a:t>
            </a:r>
            <a:endParaRPr lang="en-GB" sz="1200" b="1" dirty="0">
              <a:latin typeface="Arial" panose="020B0604020202020204" pitchFamily="34" charset="0"/>
              <a:cs typeface="Arial" panose="020B0604020202020204" pitchFamily="34" charset="0"/>
            </a:endParaRPr>
          </a:p>
        </p:txBody>
      </p:sp>
      <p:sp>
        <p:nvSpPr>
          <p:cNvPr id="5" name="Round Same Side Corner Rectangle 4">
            <a:hlinkClick r:id="rId3" action="ppaction://hlinksldjump"/>
          </p:cNvPr>
          <p:cNvSpPr/>
          <p:nvPr/>
        </p:nvSpPr>
        <p:spPr>
          <a:xfrm>
            <a:off x="202158" y="659677"/>
            <a:ext cx="911221" cy="357190"/>
          </a:xfrm>
          <a:prstGeom prst="round2SameRect">
            <a:avLst/>
          </a:prstGeom>
          <a:effectLst/>
        </p:spPr>
        <p:style>
          <a:lnRef idx="0">
            <a:schemeClr val="accent1"/>
          </a:lnRef>
          <a:fillRef idx="3">
            <a:schemeClr val="accent1"/>
          </a:fillRef>
          <a:effectRef idx="3">
            <a:schemeClr val="accent1"/>
          </a:effectRef>
          <a:fontRef idx="minor">
            <a:schemeClr val="lt1"/>
          </a:fontRef>
        </p:style>
        <p:txBody>
          <a:bodyPr lIns="45720" rIns="45720" rtlCol="0" anchor="ctr"/>
          <a:lstStyle/>
          <a:p>
            <a:pPr algn="ctr"/>
            <a:r>
              <a:rPr lang="en-GB" sz="1200" b="1" dirty="0" smtClean="0">
                <a:latin typeface="Arial" panose="020B0604020202020204" pitchFamily="34" charset="0"/>
                <a:cs typeface="Arial" panose="020B0604020202020204" pitchFamily="34" charset="0"/>
              </a:rPr>
              <a:t>Questions</a:t>
            </a:r>
            <a:endParaRPr lang="en-GB" sz="1200" b="1" dirty="0">
              <a:latin typeface="Arial" panose="020B0604020202020204" pitchFamily="34" charset="0"/>
              <a:cs typeface="Arial" panose="020B0604020202020204" pitchFamily="34" charset="0"/>
            </a:endParaRPr>
          </a:p>
        </p:txBody>
      </p:sp>
      <p:sp>
        <p:nvSpPr>
          <p:cNvPr id="7" name="Round Same Side Corner Rectangle 6">
            <a:hlinkClick r:id="rId4" action="ppaction://hlinksldjump"/>
          </p:cNvPr>
          <p:cNvSpPr/>
          <p:nvPr/>
        </p:nvSpPr>
        <p:spPr>
          <a:xfrm>
            <a:off x="2699793" y="659677"/>
            <a:ext cx="1152128"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9.2 –</a:t>
            </a:r>
            <a:r>
              <a:rPr lang="en-GB" sz="1200" b="1" baseline="0" dirty="0" smtClean="0">
                <a:latin typeface="Arial" panose="020B0604020202020204" pitchFamily="34" charset="0"/>
                <a:cs typeface="Arial" panose="020B0604020202020204" pitchFamily="34" charset="0"/>
              </a:rPr>
              <a:t> </a:t>
            </a:r>
            <a:r>
              <a:rPr lang="en-GB" sz="1200" b="1" dirty="0" smtClean="0">
                <a:latin typeface="Arial" panose="020B0604020202020204" pitchFamily="34" charset="0"/>
                <a:cs typeface="Arial" panose="020B0604020202020204" pitchFamily="34" charset="0"/>
              </a:rPr>
              <a:t>Mapping</a:t>
            </a:r>
            <a:endParaRPr lang="en-GB" sz="1200" b="1" dirty="0">
              <a:latin typeface="Arial" panose="020B0604020202020204" pitchFamily="34" charset="0"/>
              <a:cs typeface="Arial" panose="020B0604020202020204" pitchFamily="34" charset="0"/>
            </a:endParaRPr>
          </a:p>
        </p:txBody>
      </p:sp>
      <p:sp>
        <p:nvSpPr>
          <p:cNvPr id="8" name="Round Same Side Corner Rectangle 7">
            <a:hlinkClick r:id="rId5" action="ppaction://hlinksldjump"/>
          </p:cNvPr>
          <p:cNvSpPr/>
          <p:nvPr userDrawn="1"/>
        </p:nvSpPr>
        <p:spPr>
          <a:xfrm>
            <a:off x="3923928" y="659677"/>
            <a:ext cx="144016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9.3 – Competition</a:t>
            </a:r>
            <a:endParaRPr lang="en-GB" sz="1200" b="1" dirty="0">
              <a:latin typeface="Arial" panose="020B0604020202020204" pitchFamily="34" charset="0"/>
              <a:cs typeface="Arial" panose="020B0604020202020204" pitchFamily="34" charset="0"/>
            </a:endParaRPr>
          </a:p>
        </p:txBody>
      </p:sp>
      <p:sp>
        <p:nvSpPr>
          <p:cNvPr id="9" name="Round Same Side Corner Rectangle 8">
            <a:hlinkClick r:id="rId6" action="ppaction://hlinksldjump"/>
          </p:cNvPr>
          <p:cNvSpPr/>
          <p:nvPr userDrawn="1"/>
        </p:nvSpPr>
        <p:spPr>
          <a:xfrm>
            <a:off x="5436095" y="659677"/>
            <a:ext cx="1224137"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9.4 –</a:t>
            </a:r>
            <a:r>
              <a:rPr lang="en-GB" sz="1200" b="1" baseline="0" dirty="0" smtClean="0">
                <a:latin typeface="Arial" panose="020B0604020202020204" pitchFamily="34" charset="0"/>
                <a:cs typeface="Arial" panose="020B0604020202020204" pitchFamily="34" charset="0"/>
              </a:rPr>
              <a:t> Advantage</a:t>
            </a:r>
            <a:endParaRPr lang="en-GB" sz="1200" b="1" dirty="0">
              <a:latin typeface="Arial" panose="020B0604020202020204" pitchFamily="34" charset="0"/>
              <a:cs typeface="Arial" panose="020B0604020202020204" pitchFamily="34" charset="0"/>
            </a:endParaRPr>
          </a:p>
        </p:txBody>
      </p:sp>
      <p:sp>
        <p:nvSpPr>
          <p:cNvPr id="15" name="Content Placeholder 1"/>
          <p:cNvSpPr txBox="1">
            <a:spLocks/>
          </p:cNvSpPr>
          <p:nvPr/>
        </p:nvSpPr>
        <p:spPr>
          <a:xfrm>
            <a:off x="177105" y="1016867"/>
            <a:ext cx="8787383" cy="5724501"/>
          </a:xfrm>
          <a:prstGeom prst="rect">
            <a:avLst/>
          </a:prstGeom>
          <a:solidFill>
            <a:schemeClr val="bg1"/>
          </a:solidFill>
          <a:ln w="38100">
            <a:solidFill>
              <a:schemeClr val="accent3"/>
            </a:solidFill>
          </a:ln>
          <a:effectLst>
            <a:outerShdw blurRad="50800" dist="38100" dir="2700000" algn="tl" rotWithShape="0">
              <a:prstClr val="black">
                <a:alpha val="40000"/>
              </a:prstClr>
            </a:outerShdw>
          </a:effectLst>
        </p:spPr>
        <p:txBody>
          <a:bodyPr vert="horz">
            <a:noAutofit/>
          </a:bodyPr>
          <a:lstStyle/>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endPar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endParaRPr kumimoji="0" lang="en-GB" sz="1600" b="0" i="0" u="none" strike="noStrike" kern="1200" cap="none" spc="0" normalizeH="0" baseline="0" noProof="0" dirty="0">
              <a:ln>
                <a:noFill/>
              </a:ln>
              <a:solidFill>
                <a:schemeClr val="tx1"/>
              </a:solidFill>
              <a:effectLst/>
              <a:uLnTx/>
              <a:uFillTx/>
              <a:latin typeface="Calibri" pitchFamily="34" charset="0"/>
              <a:ea typeface="+mn-ea"/>
              <a:cs typeface="Calibri" pitchFamily="34" charset="0"/>
            </a:endParaRPr>
          </a:p>
        </p:txBody>
      </p:sp>
      <p:pic>
        <p:nvPicPr>
          <p:cNvPr id="10" name="Picture 9"/>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8172400" y="38174"/>
            <a:ext cx="936104" cy="899050"/>
          </a:xfrm>
          <a:prstGeom prst="rect">
            <a:avLst/>
          </a:prstGeom>
        </p:spPr>
      </p:pic>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13648" y="5937012"/>
            <a:ext cx="3203848"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2" name="Freeform 11"/>
          <p:cNvSpPr>
            <a:spLocks/>
          </p:cNvSpPr>
          <p:nvPr/>
        </p:nvSpPr>
        <p:spPr bwMode="auto">
          <a:xfrm>
            <a:off x="1" y="5924550"/>
            <a:ext cx="2339752"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4" name="Right Triangle 13"/>
          <p:cNvSpPr>
            <a:spLocks/>
          </p:cNvSpPr>
          <p:nvPr/>
        </p:nvSpPr>
        <p:spPr bwMode="auto">
          <a:xfrm>
            <a:off x="-6042" y="5949279"/>
            <a:ext cx="1913746" cy="922841"/>
          </a:xfrm>
          <a:prstGeom prst="rtTriangle">
            <a:avLst/>
          </a:prstGeom>
          <a:blipFill>
            <a:blip r:embed="rId4" cstate="print">
              <a:alphaModFix amt="50000"/>
              <a:extLst>
                <a:ext uri="{28A0092B-C50C-407E-A947-70E740481C1C}">
                  <a14:useLocalDpi xmlns:a14="http://schemas.microsoft.com/office/drawing/2010/main" val="0"/>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5" name="Straight Connector 14"/>
          <p:cNvCxnSpPr>
            <a:stCxn id="14" idx="0"/>
            <a:endCxn id="14" idx="4"/>
          </p:cNvCxnSpPr>
          <p:nvPr/>
        </p:nvCxnSpPr>
        <p:spPr>
          <a:xfrm rot="16200000" flipH="1">
            <a:off x="489410" y="5453826"/>
            <a:ext cx="922841" cy="1913746"/>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4"/>
            <a:ext cx="8229600" cy="857256"/>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dirty="0"/>
          </a:p>
        </p:txBody>
      </p:sp>
      <p:sp>
        <p:nvSpPr>
          <p:cNvPr id="30" name="Text Placeholder 29"/>
          <p:cNvSpPr>
            <a:spLocks noGrp="1"/>
          </p:cNvSpPr>
          <p:nvPr>
            <p:ph type="body" idx="1"/>
          </p:nvPr>
        </p:nvSpPr>
        <p:spPr>
          <a:xfrm>
            <a:off x="457200" y="1000108"/>
            <a:ext cx="8229600" cy="4929222"/>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707" r:id="rId1"/>
    <p:sldLayoutId id="2147483711" r:id="rId2"/>
  </p:sldLayoutIdLst>
  <p:timing>
    <p:tnLst>
      <p:par>
        <p:cTn id="1" dur="indefinite" restart="never" nodeType="tmRoot"/>
      </p:par>
    </p:tnLst>
  </p:timing>
  <p:txStyles>
    <p:titleStyle>
      <a:lvl1pPr algn="l" rtl="0" eaLnBrk="1" latinLnBrk="0" hangingPunct="1">
        <a:spcBef>
          <a:spcPct val="0"/>
        </a:spcBef>
        <a:buNone/>
        <a:defRPr kumimoji="0" sz="44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p:titleStyle>
    <p:bodyStyle>
      <a:lvl1pPr marL="365760" indent="-256032" algn="l" rtl="0" eaLnBrk="1" latinLnBrk="0" hangingPunct="1">
        <a:spcBef>
          <a:spcPts val="0"/>
        </a:spcBef>
        <a:spcAft>
          <a:spcPts val="600"/>
        </a:spcAft>
        <a:buClr>
          <a:schemeClr val="accent1"/>
        </a:buClr>
        <a:buSzPct val="68000"/>
        <a:buFont typeface="Wingdings 3"/>
        <a:buChar char=""/>
        <a:defRPr kumimoji="0" sz="2700" kern="1200">
          <a:solidFill>
            <a:schemeClr val="tx1"/>
          </a:solidFill>
          <a:latin typeface="Calibri" pitchFamily="34" charset="0"/>
          <a:ea typeface="+mn-ea"/>
          <a:cs typeface="Calibri" pitchFamily="34" charset="0"/>
        </a:defRPr>
      </a:lvl1pPr>
      <a:lvl2pPr marL="621792" indent="-228600" algn="l" rtl="0" eaLnBrk="1" latinLnBrk="0" hangingPunct="1">
        <a:spcBef>
          <a:spcPts val="0"/>
        </a:spcBef>
        <a:spcAft>
          <a:spcPts val="600"/>
        </a:spcAft>
        <a:buClr>
          <a:schemeClr val="accent1"/>
        </a:buClr>
        <a:buFont typeface="Verdana"/>
        <a:buChar char="◦"/>
        <a:defRPr kumimoji="0" sz="2300" kern="1200">
          <a:solidFill>
            <a:schemeClr val="tx1"/>
          </a:solidFill>
          <a:latin typeface="Calibri" pitchFamily="34" charset="0"/>
          <a:ea typeface="+mn-ea"/>
          <a:cs typeface="Calibri" pitchFamily="34" charset="0"/>
        </a:defRPr>
      </a:lvl2pPr>
      <a:lvl3pPr marL="859536" indent="-228600" algn="l" rtl="0" eaLnBrk="1" latinLnBrk="0" hangingPunct="1">
        <a:spcBef>
          <a:spcPts val="0"/>
        </a:spcBef>
        <a:spcAft>
          <a:spcPts val="600"/>
        </a:spcAft>
        <a:buClr>
          <a:schemeClr val="accent2"/>
        </a:buClr>
        <a:buSzPct val="100000"/>
        <a:buFont typeface="Wingdings 2"/>
        <a:buChar char=""/>
        <a:defRPr kumimoji="0" sz="2100" kern="1200">
          <a:solidFill>
            <a:schemeClr val="tx1"/>
          </a:solidFill>
          <a:latin typeface="Calibri" pitchFamily="34" charset="0"/>
          <a:ea typeface="+mn-ea"/>
          <a:cs typeface="Calibri" pitchFamily="34" charset="0"/>
        </a:defRPr>
      </a:lvl3pPr>
      <a:lvl4pPr marL="1143000" indent="-228600" algn="l" rtl="0" eaLnBrk="1" latinLnBrk="0" hangingPunct="1">
        <a:spcBef>
          <a:spcPts val="0"/>
        </a:spcBef>
        <a:spcAft>
          <a:spcPts val="600"/>
        </a:spcAft>
        <a:buClr>
          <a:schemeClr val="accent2"/>
        </a:buClr>
        <a:buFont typeface="Wingdings 2"/>
        <a:buChar char=""/>
        <a:defRPr kumimoji="0" sz="1900" kern="1200">
          <a:solidFill>
            <a:schemeClr val="tx1"/>
          </a:solidFill>
          <a:latin typeface="Calibri" pitchFamily="34" charset="0"/>
          <a:ea typeface="+mn-ea"/>
          <a:cs typeface="Calibri" pitchFamily="34" charset="0"/>
        </a:defRPr>
      </a:lvl4pPr>
      <a:lvl5pPr marL="1371600" indent="-228600" algn="l" rtl="0" eaLnBrk="1" latinLnBrk="0" hangingPunct="1">
        <a:spcBef>
          <a:spcPts val="0"/>
        </a:spcBef>
        <a:spcAft>
          <a:spcPts val="600"/>
        </a:spcAft>
        <a:buClr>
          <a:schemeClr val="accent2"/>
        </a:buClr>
        <a:buFont typeface="Wingdings 2"/>
        <a:buChar char=""/>
        <a:defRPr kumimoji="0" sz="1800" kern="1200">
          <a:solidFill>
            <a:schemeClr val="tx1"/>
          </a:solidFill>
          <a:latin typeface="Calibri" pitchFamily="34" charset="0"/>
          <a:ea typeface="+mn-ea"/>
          <a:cs typeface="Calibri" pitchFamily="34" charset="0"/>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7" Type="http://schemas.openxmlformats.org/officeDocument/2006/relationships/image" Target="../media/image9.jpe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1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12.xml.rels><?xml version="1.0" encoding="UTF-8" standalone="yes"?>
<Relationships xmlns="http://schemas.openxmlformats.org/package/2006/relationships"><Relationship Id="rId3" Type="http://schemas.openxmlformats.org/officeDocument/2006/relationships/image" Target="../media/image10.gif"/><Relationship Id="rId7"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hyperlink" Target="https://en.wikipedia.org/wiki/Demographics_of_Egypt" TargetMode="External"/><Relationship Id="rId5" Type="http://schemas.openxmlformats.org/officeDocument/2006/relationships/image" Target="../media/image12.png"/><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3" Type="http://schemas.openxmlformats.org/officeDocument/2006/relationships/image" Target="../media/image10.gif"/><Relationship Id="rId7"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hyperlink" Target="https://en.wikipedia.org/wiki/Demographics_of_Egypt" TargetMode="External"/><Relationship Id="rId5" Type="http://schemas.openxmlformats.org/officeDocument/2006/relationships/image" Target="../media/image12.png"/><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microsoft.com/office/2007/relationships/hdphoto" Target="../media/hdphoto1.wdp"/></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8.xml.rels><?xml version="1.0" encoding="UTF-8" standalone="yes"?>
<Relationships xmlns="http://schemas.openxmlformats.org/package/2006/relationships"><Relationship Id="rId8" Type="http://schemas.openxmlformats.org/officeDocument/2006/relationships/notesSlide" Target="../notesSlides/notesSlide18.xml"/><Relationship Id="rId13" Type="http://schemas.openxmlformats.org/officeDocument/2006/relationships/hyperlink" Target="Resources/9%20-%20Lucozade%20Sport-%20Made%20To%20Move.mp4" TargetMode="External"/><Relationship Id="rId3" Type="http://schemas.microsoft.com/office/2007/relationships/media" Target="../media/media2.mp4"/><Relationship Id="rId7" Type="http://schemas.openxmlformats.org/officeDocument/2006/relationships/slideLayout" Target="../slideLayouts/slideLayout2.xml"/><Relationship Id="rId12" Type="http://schemas.openxmlformats.org/officeDocument/2006/relationships/hyperlink" Target="Resources/9%20-%20Top%2010%20Marketing%20Fails.mp4" TargetMode="Externa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video" Target="../media/media3.mp4"/><Relationship Id="rId11" Type="http://schemas.openxmlformats.org/officeDocument/2006/relationships/image" Target="../media/image20.png"/><Relationship Id="rId5" Type="http://schemas.microsoft.com/office/2007/relationships/media" Target="../media/media3.mp4"/><Relationship Id="rId10" Type="http://schemas.openxmlformats.org/officeDocument/2006/relationships/image" Target="../media/image19.png"/><Relationship Id="rId4" Type="http://schemas.openxmlformats.org/officeDocument/2006/relationships/video" Target="../media/media2.mp4"/><Relationship Id="rId9" Type="http://schemas.openxmlformats.org/officeDocument/2006/relationships/image" Target="../media/image18.png"/><Relationship Id="rId14" Type="http://schemas.openxmlformats.org/officeDocument/2006/relationships/hyperlink" Target="Resources/9%20-%20%20Lucozade%20ad%20from%201972.mp4" TargetMode="External"/></Relationships>
</file>

<file path=ppt/slides/_rels/slide19.xml.rels><?xml version="1.0" encoding="UTF-8" standalone="yes"?>
<Relationships xmlns="http://schemas.openxmlformats.org/package/2006/relationships"><Relationship Id="rId8" Type="http://schemas.openxmlformats.org/officeDocument/2006/relationships/notesSlide" Target="../notesSlides/notesSlide19.xml"/><Relationship Id="rId13" Type="http://schemas.openxmlformats.org/officeDocument/2006/relationships/hyperlink" Target="Resources/9%20-%20Lucozade%20Sport-%20Made%20To%20Move.mp4" TargetMode="External"/><Relationship Id="rId3" Type="http://schemas.microsoft.com/office/2007/relationships/media" Target="../media/media2.mp4"/><Relationship Id="rId7" Type="http://schemas.openxmlformats.org/officeDocument/2006/relationships/slideLayout" Target="../slideLayouts/slideLayout2.xml"/><Relationship Id="rId12" Type="http://schemas.openxmlformats.org/officeDocument/2006/relationships/hyperlink" Target="Resources/9%20-%20Top%2010%20Marketing%20Fails.mp4" TargetMode="Externa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video" Target="../media/media3.mp4"/><Relationship Id="rId11" Type="http://schemas.openxmlformats.org/officeDocument/2006/relationships/image" Target="../media/image20.png"/><Relationship Id="rId5" Type="http://schemas.microsoft.com/office/2007/relationships/media" Target="../media/media3.mp4"/><Relationship Id="rId10" Type="http://schemas.openxmlformats.org/officeDocument/2006/relationships/image" Target="../media/image19.png"/><Relationship Id="rId4" Type="http://schemas.openxmlformats.org/officeDocument/2006/relationships/video" Target="../media/media2.mp4"/><Relationship Id="rId9" Type="http://schemas.openxmlformats.org/officeDocument/2006/relationships/image" Target="../media/image18.png"/><Relationship Id="rId14" Type="http://schemas.openxmlformats.org/officeDocument/2006/relationships/hyperlink" Target="Resources/9%20-%20%20Lucozade%20ad%20from%201972.mp4"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24.jpeg"/><Relationship Id="rId5" Type="http://schemas.openxmlformats.org/officeDocument/2006/relationships/image" Target="../media/image23.gif"/><Relationship Id="rId4" Type="http://schemas.openxmlformats.org/officeDocument/2006/relationships/image" Target="../media/image22.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28.jpeg"/><Relationship Id="rId5" Type="http://schemas.openxmlformats.org/officeDocument/2006/relationships/image" Target="../media/image27.jpeg"/><Relationship Id="rId4" Type="http://schemas.openxmlformats.org/officeDocument/2006/relationships/image" Target="../media/image26.jpe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31.png"/><Relationship Id="rId4" Type="http://schemas.openxmlformats.org/officeDocument/2006/relationships/image" Target="../media/image30.jpeg"/></Relationships>
</file>

<file path=ppt/slides/_rels/slide26.xml.rels><?xml version="1.0" encoding="UTF-8" standalone="yes"?>
<Relationships xmlns="http://schemas.openxmlformats.org/package/2006/relationships"><Relationship Id="rId3" Type="http://schemas.openxmlformats.org/officeDocument/2006/relationships/hyperlink" Target="Resources/Chapter%2009%20-%20Discussion%20-%20Fashion%20Matters.docx" TargetMode="External"/><Relationship Id="rId7" Type="http://schemas.openxmlformats.org/officeDocument/2006/relationships/image" Target="../media/image35.jpe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34.jpeg"/><Relationship Id="rId5" Type="http://schemas.openxmlformats.org/officeDocument/2006/relationships/image" Target="../media/image33.jpeg"/><Relationship Id="rId4" Type="http://schemas.openxmlformats.org/officeDocument/2006/relationships/image" Target="../media/image32.jpeg"/></Relationships>
</file>

<file path=ppt/slides/_rels/slide27.xml.rels><?xml version="1.0" encoding="UTF-8" standalone="yes"?>
<Relationships xmlns="http://schemas.openxmlformats.org/package/2006/relationships"><Relationship Id="rId3" Type="http://schemas.openxmlformats.org/officeDocument/2006/relationships/hyperlink" Target="Resources/Chapter%2009%20-%20Discussion%20-%20Fashion%20Matters.docx" TargetMode="External"/><Relationship Id="rId7" Type="http://schemas.openxmlformats.org/officeDocument/2006/relationships/image" Target="../media/image35.jpe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34.jpeg"/><Relationship Id="rId5" Type="http://schemas.openxmlformats.org/officeDocument/2006/relationships/image" Target="../media/image33.jpeg"/><Relationship Id="rId4" Type="http://schemas.openxmlformats.org/officeDocument/2006/relationships/image" Target="../media/image32.jpeg"/></Relationships>
</file>

<file path=ppt/slides/_rels/slide28.xml.rels><?xml version="1.0" encoding="UTF-8" standalone="yes"?>
<Relationships xmlns="http://schemas.openxmlformats.org/package/2006/relationships"><Relationship Id="rId3" Type="http://schemas.openxmlformats.org/officeDocument/2006/relationships/hyperlink" Target="Resources/Chapter%2009%20-%20Exam%20Questions.docx" TargetMode="External"/><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hyperlink" Target="Resources/Chapter%2009%20-%20Exam%20Questions.docx" TargetMode="External"/><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Resources/Chapter%2009%20-%20Exam%20Questions.docx" TargetMode="External"/><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hyperlink" Target="Resources/Chapter%2009%20-%20Exam%20Questions.docx" TargetMode="External"/><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hyperlink" Target="Resources/Chapter%2009%20-%20Exam%20Questions.docx" TargetMode="External"/><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hyperlink" Target="Resources/Chapter%2009%20-%20Exam%20Questions.docx" TargetMode="External"/><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hyperlink" Target="Resources/Chapter%2009%20-%20Exam%20Questions.docx" TargetMode="External"/><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hyperlink" Target="Resources/Chapter%2009%20-%20Exam%20Questions.docx" TargetMode="External"/><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Resources/Chapter%2009%20-%20Discussion%20-%20Are%20You%20Nuts.docx"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Resources/Chapter%2009%20-%20Discussion%20-%20Are%20You%20Nuts.docx"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07504" y="5394228"/>
            <a:ext cx="8928992" cy="771076"/>
          </a:xfrm>
        </p:spPr>
        <p:txBody>
          <a:bodyPr rtlCol="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spcAft>
                <a:spcPts val="400"/>
              </a:spcAft>
            </a:pPr>
            <a:r>
              <a:rPr lang="en-GB" sz="44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1 – Developing New Business Ideas</a:t>
            </a:r>
          </a:p>
          <a:p>
            <a:pPr>
              <a:spcAft>
                <a:spcPts val="400"/>
              </a:spcAft>
            </a:pPr>
            <a:r>
              <a:rPr lang="en-US" sz="36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Chapter </a:t>
            </a:r>
            <a:r>
              <a:rPr lang="en-US" sz="36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09 – Positioning the Business Idea</a:t>
            </a:r>
            <a:endParaRPr lang="en-GB" sz="48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2" name="Picture 2" descr="https://clbusiness.files.wordpress.com/2013/03/cropped-lightbulb_business1.jpg"/>
          <p:cNvPicPr>
            <a:picLocks noChangeAspect="1" noChangeArrowheads="1"/>
          </p:cNvPicPr>
          <p:nvPr/>
        </p:nvPicPr>
        <p:blipFill>
          <a:blip r:embed="rId3" cstate="screen">
            <a:extLst>
              <a:ext uri="{28A0092B-C50C-407E-A947-70E740481C1C}">
                <a14:useLocalDpi xmlns:a14="http://schemas.microsoft.com/office/drawing/2010/main" val="0"/>
              </a:ext>
            </a:extLst>
          </a:blip>
          <a:srcRect/>
          <a:stretch>
            <a:fillRect/>
          </a:stretch>
        </p:blipFill>
        <p:spPr bwMode="auto">
          <a:xfrm>
            <a:off x="4211960" y="2037806"/>
            <a:ext cx="4608512" cy="2903362"/>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p:nvPr/>
        </p:nvSpPr>
        <p:spPr>
          <a:xfrm>
            <a:off x="251520" y="260648"/>
            <a:ext cx="8496944" cy="1708438"/>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GB"/>
          </a:p>
        </p:txBody>
      </p:sp>
      <p:sp>
        <p:nvSpPr>
          <p:cNvPr id="11" name="TextBox 10"/>
          <p:cNvSpPr txBox="1"/>
          <p:nvPr/>
        </p:nvSpPr>
        <p:spPr>
          <a:xfrm>
            <a:off x="1547664" y="332656"/>
            <a:ext cx="7056784" cy="1631216"/>
          </a:xfrm>
          <a:prstGeom prst="rect">
            <a:avLst/>
          </a:prstGeom>
          <a:noFill/>
        </p:spPr>
        <p:txBody>
          <a:bodyPr wrap="square" rtlCol="0">
            <a:spAutoFit/>
          </a:bodyPr>
          <a:lstStyle/>
          <a:p>
            <a:pPr algn="r"/>
            <a:r>
              <a:rPr lang="en-GB" sz="3200" b="1" dirty="0" smtClean="0">
                <a:solidFill>
                  <a:schemeClr val="tx1">
                    <a:lumMod val="50000"/>
                    <a:lumOff val="50000"/>
                  </a:schemeClr>
                </a:solidFill>
              </a:rPr>
              <a:t>AS Business </a:t>
            </a:r>
            <a:r>
              <a:rPr lang="en-GB" sz="3200" b="1" dirty="0" err="1" smtClean="0">
                <a:solidFill>
                  <a:schemeClr val="tx1">
                    <a:lumMod val="50000"/>
                    <a:lumOff val="50000"/>
                  </a:schemeClr>
                </a:solidFill>
              </a:rPr>
              <a:t>EdExcel</a:t>
            </a:r>
            <a:endParaRPr lang="en-GB" sz="3200" b="1" dirty="0" smtClean="0">
              <a:solidFill>
                <a:schemeClr val="tx1">
                  <a:lumMod val="50000"/>
                  <a:lumOff val="50000"/>
                </a:schemeClr>
              </a:solidFill>
            </a:endParaRPr>
          </a:p>
          <a:p>
            <a:pPr algn="r"/>
            <a:r>
              <a:rPr lang="en-GB" sz="3200" b="1" dirty="0" smtClean="0">
                <a:solidFill>
                  <a:schemeClr val="tx1">
                    <a:lumMod val="50000"/>
                    <a:lumOff val="50000"/>
                  </a:schemeClr>
                </a:solidFill>
              </a:rPr>
              <a:t>2018-20</a:t>
            </a:r>
            <a:endParaRPr lang="en-GB" sz="3600" b="1" dirty="0" smtClean="0">
              <a:solidFill>
                <a:schemeClr val="tx1">
                  <a:lumMod val="50000"/>
                  <a:lumOff val="50000"/>
                </a:schemeClr>
              </a:solidFill>
            </a:endParaRPr>
          </a:p>
          <a:p>
            <a:pPr algn="r"/>
            <a:r>
              <a:rPr lang="en-GB" sz="3600" b="1" dirty="0" smtClean="0">
                <a:solidFill>
                  <a:schemeClr val="tx1">
                    <a:lumMod val="50000"/>
                    <a:lumOff val="50000"/>
                  </a:schemeClr>
                </a:solidFill>
              </a:rPr>
              <a:t>Year 12</a:t>
            </a:r>
            <a:endParaRPr lang="en-GB" sz="3600" b="1" dirty="0">
              <a:solidFill>
                <a:schemeClr val="tx1">
                  <a:lumMod val="50000"/>
                  <a:lumOff val="50000"/>
                </a:schemeClr>
              </a:solidFill>
            </a:endParaRPr>
          </a:p>
        </p:txBody>
      </p:sp>
      <p:pic>
        <p:nvPicPr>
          <p:cNvPr id="12" name="Picture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3529" y="284368"/>
            <a:ext cx="1656183" cy="1590626"/>
          </a:xfrm>
          <a:prstGeom prst="rect">
            <a:avLst/>
          </a:prstGeom>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7056784" cy="5632311"/>
          </a:xfrm>
          <a:prstGeom prst="rect">
            <a:avLst/>
          </a:prstGeom>
        </p:spPr>
        <p:txBody>
          <a:bodyPr wrap="square">
            <a:spAutoFit/>
          </a:bodyPr>
          <a:lstStyle/>
          <a:p>
            <a:pPr marL="398463" indent="-398463">
              <a:buClr>
                <a:schemeClr val="accent6">
                  <a:lumMod val="50000"/>
                </a:schemeClr>
              </a:buClr>
              <a:buFont typeface="Wingdings 3" panose="05040102010807070707" pitchFamily="18" charset="2"/>
              <a:buChar char=""/>
            </a:pPr>
            <a:r>
              <a:rPr lang="en-US" sz="2000" dirty="0"/>
              <a:t>In many markets, a range of similar products is available and each will have distinguishing features. (Think about the car industry.) Businesses like to have </a:t>
            </a:r>
            <a:r>
              <a:rPr lang="en-US" sz="2000" b="1" dirty="0">
                <a:solidFill>
                  <a:srgbClr val="FF0000"/>
                </a:solidFill>
              </a:rPr>
              <a:t>differentiated products.</a:t>
            </a:r>
            <a:r>
              <a:rPr lang="en-US" sz="2000" dirty="0"/>
              <a:t> It helps them to cater for a range of market segments: they can design each product in the range so that it fits the requirements of a target segment quite precisely. These requirements can be discovered by doing careful market research and </a:t>
            </a:r>
            <a:r>
              <a:rPr lang="en-US" sz="2000" dirty="0" smtClean="0"/>
              <a:t>using </a:t>
            </a:r>
            <a:r>
              <a:rPr lang="en-US" sz="2000" dirty="0"/>
              <a:t>the information obtained to make the product really attractive to customers. This is all part of </a:t>
            </a:r>
            <a:r>
              <a:rPr lang="en-US" sz="2000" dirty="0" smtClean="0"/>
              <a:t>orientation </a:t>
            </a:r>
            <a:r>
              <a:rPr lang="en-US" sz="2000" dirty="0"/>
              <a:t>- being sensitive to customer preferences</a:t>
            </a:r>
            <a:r>
              <a:rPr lang="en-US" sz="2000" dirty="0" smtClean="0"/>
              <a:t>.</a:t>
            </a:r>
            <a:endParaRPr lang="en-US" sz="2000" dirty="0"/>
          </a:p>
          <a:p>
            <a:pPr marL="398463" indent="-398463">
              <a:buClr>
                <a:schemeClr val="accent6">
                  <a:lumMod val="50000"/>
                </a:schemeClr>
              </a:buClr>
              <a:buFont typeface="Wingdings 3" panose="05040102010807070707" pitchFamily="18" charset="2"/>
              <a:buChar char=""/>
            </a:pPr>
            <a:r>
              <a:rPr lang="en-US" sz="2000" dirty="0"/>
              <a:t>Another important aspect of product differentiation is that it helps the business to compete. A distinctive product, perhaps with a memorable brand name, will have particular attractions for many customers. But no matter how carefully designed the product is, if it is competing with a very similar product from another business, it will be much harder to sell in quantity.</a:t>
            </a:r>
          </a:p>
        </p:txBody>
      </p:sp>
      <p:sp>
        <p:nvSpPr>
          <p:cNvPr id="6" name="Title 1"/>
          <p:cNvSpPr>
            <a:spLocks noGrp="1"/>
          </p:cNvSpPr>
          <p:nvPr>
            <p:ph type="title"/>
          </p:nvPr>
        </p:nvSpPr>
        <p:spPr>
          <a:xfrm>
            <a:off x="35496" y="72008"/>
            <a:ext cx="7704856" cy="548680"/>
          </a:xfrm>
        </p:spPr>
        <p:txBody>
          <a:bodyPr>
            <a:noAutofit/>
          </a:bodyPr>
          <a:lstStyle/>
          <a:p>
            <a:r>
              <a:rPr lang="en-GB" b="1" dirty="0" smtClean="0"/>
              <a:t>9.1 – Market Positioning</a:t>
            </a:r>
          </a:p>
        </p:txBody>
      </p:sp>
      <p:sp>
        <p:nvSpPr>
          <p:cNvPr id="7" name="Round Same Side Corner Rectangle 6">
            <a:hlinkClick r:id="" action="ppaction://noaction"/>
          </p:cNvPr>
          <p:cNvSpPr/>
          <p:nvPr/>
        </p:nvSpPr>
        <p:spPr>
          <a:xfrm>
            <a:off x="673224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51</a:t>
            </a:r>
            <a:endParaRPr lang="en-GB" sz="1200" b="1" dirty="0">
              <a:latin typeface="Arial" panose="020B0604020202020204" pitchFamily="34" charset="0"/>
              <a:cs typeface="Arial" panose="020B0604020202020204" pitchFamily="34" charset="0"/>
            </a:endParaRPr>
          </a:p>
        </p:txBody>
      </p:sp>
      <p:pic>
        <p:nvPicPr>
          <p:cNvPr id="9218" name="Picture 2" descr="Image result for current range of ford cars"/>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7308304" y="1176277"/>
            <a:ext cx="1518096" cy="812502"/>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descr="Image result for givenchy range of perfumes"/>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308304" y="2200913"/>
            <a:ext cx="1518095" cy="1012063"/>
          </a:xfrm>
          <a:prstGeom prst="rect">
            <a:avLst/>
          </a:prstGeom>
          <a:noFill/>
          <a:extLst>
            <a:ext uri="{909E8E84-426E-40DD-AFC4-6F175D3DCCD1}">
              <a14:hiddenFill xmlns:a14="http://schemas.microsoft.com/office/drawing/2010/main">
                <a:solidFill>
                  <a:srgbClr val="FFFFFF"/>
                </a:solidFill>
              </a14:hiddenFill>
            </a:ext>
          </a:extLst>
        </p:spPr>
      </p:pic>
      <p:pic>
        <p:nvPicPr>
          <p:cNvPr id="9222" name="Picture 6" descr="Image result for mcdonalds range of burgers"/>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7308303" y="3522009"/>
            <a:ext cx="1518095" cy="771087"/>
          </a:xfrm>
          <a:prstGeom prst="rect">
            <a:avLst/>
          </a:prstGeom>
          <a:noFill/>
          <a:extLst>
            <a:ext uri="{909E8E84-426E-40DD-AFC4-6F175D3DCCD1}">
              <a14:hiddenFill xmlns:a14="http://schemas.microsoft.com/office/drawing/2010/main">
                <a:solidFill>
                  <a:srgbClr val="FFFFFF"/>
                </a:solidFill>
              </a14:hiddenFill>
            </a:ext>
          </a:extLst>
        </p:spPr>
      </p:pic>
      <p:pic>
        <p:nvPicPr>
          <p:cNvPr id="9224" name="Picture 8" descr="Image result for current range of nike trainers"/>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7308302" y="4531836"/>
            <a:ext cx="1518095" cy="1489452"/>
          </a:xfrm>
          <a:prstGeom prst="rect">
            <a:avLst/>
          </a:prstGeom>
          <a:noFill/>
          <a:extLst>
            <a:ext uri="{909E8E84-426E-40DD-AFC4-6F175D3DCCD1}">
              <a14:hiddenFill xmlns:a14="http://schemas.microsoft.com/office/drawing/2010/main">
                <a:solidFill>
                  <a:srgbClr val="FFFFFF"/>
                </a:solidFill>
              </a14:hiddenFill>
            </a:ext>
          </a:extLst>
        </p:spPr>
      </p:pic>
      <p:pic>
        <p:nvPicPr>
          <p:cNvPr id="9226" name="Picture 10" descr="Image result for coke range of products"/>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236296" y="6208240"/>
            <a:ext cx="1599457" cy="3171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00952946"/>
      </p:ext>
    </p:extLst>
  </p:cSld>
  <p:clrMapOvr>
    <a:masterClrMapping/>
  </p:clrMapOvr>
  <p:transition advClick="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7056784" cy="2354491"/>
          </a:xfrm>
          <a:prstGeom prst="rect">
            <a:avLst/>
          </a:prstGeom>
        </p:spPr>
        <p:txBody>
          <a:bodyPr wrap="square">
            <a:spAutoFit/>
          </a:bodyPr>
          <a:lstStyle/>
          <a:p>
            <a:pPr marL="398463" indent="-398463">
              <a:buClr>
                <a:schemeClr val="accent6">
                  <a:lumMod val="50000"/>
                </a:schemeClr>
              </a:buClr>
              <a:buFont typeface="Wingdings 3" panose="05040102010807070707" pitchFamily="18" charset="2"/>
              <a:buChar char=""/>
            </a:pPr>
            <a:r>
              <a:rPr lang="en-US" sz="2100" dirty="0"/>
              <a:t>This is where </a:t>
            </a:r>
            <a:r>
              <a:rPr lang="en-US" sz="2100" b="1" dirty="0">
                <a:solidFill>
                  <a:srgbClr val="FF0000"/>
                </a:solidFill>
              </a:rPr>
              <a:t>market positioning </a:t>
            </a:r>
            <a:r>
              <a:rPr lang="en-US" sz="2100" dirty="0"/>
              <a:t>comes in. Most businesses look for a gap in the market - a group of potential customers whose needs are not well covered by existing products. This is what the publishers of Nuts and Zoo were doing. They positioned their magazines in a part of the market where there would be relatively little competition. </a:t>
            </a:r>
            <a:endParaRPr lang="en-US" sz="2100" dirty="0" smtClean="0"/>
          </a:p>
        </p:txBody>
      </p:sp>
      <p:sp>
        <p:nvSpPr>
          <p:cNvPr id="6" name="Title 1"/>
          <p:cNvSpPr>
            <a:spLocks noGrp="1"/>
          </p:cNvSpPr>
          <p:nvPr>
            <p:ph type="title"/>
          </p:nvPr>
        </p:nvSpPr>
        <p:spPr>
          <a:xfrm>
            <a:off x="35496" y="72008"/>
            <a:ext cx="7704856" cy="548680"/>
          </a:xfrm>
        </p:spPr>
        <p:txBody>
          <a:bodyPr>
            <a:noAutofit/>
          </a:bodyPr>
          <a:lstStyle/>
          <a:p>
            <a:r>
              <a:rPr lang="en-GB" b="1" dirty="0" smtClean="0"/>
              <a:t>9.1 – Market Positioning</a:t>
            </a:r>
          </a:p>
        </p:txBody>
      </p:sp>
      <p:sp>
        <p:nvSpPr>
          <p:cNvPr id="7" name="Round Same Side Corner Rectangle 6">
            <a:hlinkClick r:id="" action="ppaction://noaction"/>
          </p:cNvPr>
          <p:cNvSpPr/>
          <p:nvPr/>
        </p:nvSpPr>
        <p:spPr>
          <a:xfrm>
            <a:off x="673224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51</a:t>
            </a:r>
            <a:endParaRPr lang="en-GB" sz="1200" b="1" dirty="0">
              <a:latin typeface="Arial" panose="020B0604020202020204" pitchFamily="34" charset="0"/>
              <a:cs typeface="Arial" panose="020B0604020202020204" pitchFamily="34" charset="0"/>
            </a:endParaRPr>
          </a:p>
        </p:txBody>
      </p:sp>
      <p:pic>
        <p:nvPicPr>
          <p:cNvPr id="9218" name="Picture 2" descr="Image result for current range of ford cars"/>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7308304" y="1176277"/>
            <a:ext cx="1518096" cy="812502"/>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descr="Image result for givenchy range of perfumes"/>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308304" y="2200913"/>
            <a:ext cx="1518095" cy="1012063"/>
          </a:xfrm>
          <a:prstGeom prst="rect">
            <a:avLst/>
          </a:prstGeom>
          <a:noFill/>
          <a:extLst>
            <a:ext uri="{909E8E84-426E-40DD-AFC4-6F175D3DCCD1}">
              <a14:hiddenFill xmlns:a14="http://schemas.microsoft.com/office/drawing/2010/main">
                <a:solidFill>
                  <a:srgbClr val="FFFFFF"/>
                </a:solidFill>
              </a14:hiddenFill>
            </a:ext>
          </a:extLst>
        </p:spPr>
      </p:pic>
      <p:sp>
        <p:nvSpPr>
          <p:cNvPr id="10" name="Text Box 82"/>
          <p:cNvSpPr txBox="1">
            <a:spLocks noChangeArrowheads="1"/>
          </p:cNvSpPr>
          <p:nvPr/>
        </p:nvSpPr>
        <p:spPr bwMode="auto">
          <a:xfrm>
            <a:off x="251521" y="3504198"/>
            <a:ext cx="8574878" cy="3093154"/>
          </a:xfrm>
          <a:prstGeom prst="rect">
            <a:avLst/>
          </a:prstGeom>
          <a:solidFill>
            <a:schemeClr val="accent1">
              <a:lumMod val="40000"/>
              <a:lumOff val="60000"/>
            </a:schemeClr>
          </a:solidFill>
          <a:ln w="57150">
            <a:solidFill>
              <a:srgbClr val="002060"/>
            </a:solidFill>
          </a:ln>
          <a:extLst/>
        </p:spPr>
        <p:txBody>
          <a:bodyPr rot="0" vert="horz" wrap="square" lIns="91440" tIns="91440" rIns="91440" bIns="91440" anchor="t" anchorCtr="0" upright="1">
            <a:spAutoFit/>
          </a:bodyPr>
          <a:lstStyle/>
          <a:p>
            <a:pPr marL="0" marR="0">
              <a:spcBef>
                <a:spcPts val="0"/>
              </a:spcBef>
              <a:spcAft>
                <a:spcPts val="0"/>
              </a:spcAft>
            </a:pPr>
            <a:r>
              <a:rPr lang="en-US" sz="2100" b="1" dirty="0">
                <a:solidFill>
                  <a:srgbClr val="FF0000"/>
                </a:solidFill>
              </a:rPr>
              <a:t>Differentiated products </a:t>
            </a:r>
            <a:r>
              <a:rPr lang="en-US" sz="2100" dirty="0"/>
              <a:t>are designed so that they have distinctive features that are different from those of competing products. The product may have unique characteristics or it may be marketed in a different way from its competitors, so that it has a distinct image.</a:t>
            </a:r>
            <a:endParaRPr lang="en-GB" sz="2100" dirty="0"/>
          </a:p>
          <a:p>
            <a:pPr marL="0" marR="0">
              <a:spcBef>
                <a:spcPts val="0"/>
              </a:spcBef>
              <a:spcAft>
                <a:spcPts val="0"/>
              </a:spcAft>
            </a:pPr>
            <a:r>
              <a:rPr lang="en-US" sz="2100" b="1" dirty="0">
                <a:solidFill>
                  <a:srgbClr val="FF0000"/>
                </a:solidFill>
              </a:rPr>
              <a:t>Market positioning </a:t>
            </a:r>
            <a:r>
              <a:rPr lang="en-US" sz="2100" dirty="0"/>
              <a:t>refers to the way the product is perceived in comparison with competing products. Considering the positioning of the product helps the business to make decisions about the way its product range matches customer preferences or appeals to different market segments</a:t>
            </a:r>
            <a:r>
              <a:rPr lang="en-US" sz="2100" b="0" i="0" u="none" strike="noStrike" dirty="0">
                <a:solidFill>
                  <a:srgbClr val="000000"/>
                </a:solidFill>
                <a:effectLst/>
                <a:latin typeface="Segoe UI" panose="020B0502040204020203" pitchFamily="34" charset="0"/>
                <a:ea typeface="Segoe UI" panose="020B0502040204020203" pitchFamily="34" charset="0"/>
                <a:cs typeface="Segoe UI" panose="020B0502040204020203" pitchFamily="34" charset="0"/>
              </a:rPr>
              <a:t>.</a:t>
            </a:r>
            <a:endParaRPr lang="en-GB" sz="2100" dirty="0">
              <a:solidFill>
                <a:srgbClr val="000000"/>
              </a:solidFill>
              <a:effectLst/>
              <a:latin typeface="Arial Unicode MS" panose="020B0604020202020204" pitchFamily="34" charset="-128"/>
              <a:ea typeface="Arial Unicode MS" panose="020B0604020202020204" pitchFamily="34" charset="-128"/>
            </a:endParaRPr>
          </a:p>
        </p:txBody>
      </p:sp>
    </p:spTree>
    <p:extLst>
      <p:ext uri="{BB962C8B-B14F-4D97-AF65-F5344CB8AC3E}">
        <p14:creationId xmlns:p14="http://schemas.microsoft.com/office/powerpoint/2010/main" val="550458930"/>
      </p:ext>
    </p:extLst>
  </p:cSld>
  <p:clrMapOvr>
    <a:masterClrMapping/>
  </p:clrMapOvr>
  <p:transition advClick="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6768752" cy="5755422"/>
          </a:xfrm>
          <a:prstGeom prst="rect">
            <a:avLst/>
          </a:prstGeom>
        </p:spPr>
        <p:txBody>
          <a:bodyPr wrap="square">
            <a:spAutoFit/>
          </a:bodyPr>
          <a:lstStyle/>
          <a:p>
            <a:pPr marL="398463" indent="-398463">
              <a:buClr>
                <a:schemeClr val="accent6">
                  <a:lumMod val="50000"/>
                </a:schemeClr>
              </a:buClr>
              <a:buFont typeface="Wingdings 3" panose="05040102010807070707" pitchFamily="18" charset="2"/>
              <a:buChar char=""/>
            </a:pPr>
            <a:r>
              <a:rPr lang="en-US" sz="2300" dirty="0" smtClean="0"/>
              <a:t>The best way to </a:t>
            </a:r>
            <a:r>
              <a:rPr lang="en-US" sz="2300" dirty="0" err="1" smtClean="0"/>
              <a:t>visualise</a:t>
            </a:r>
            <a:r>
              <a:rPr lang="en-US" sz="2300" dirty="0" smtClean="0"/>
              <a:t> the position of different products in the market is to use </a:t>
            </a:r>
            <a:r>
              <a:rPr lang="en-US" sz="2300" b="1" dirty="0" smtClean="0">
                <a:solidFill>
                  <a:srgbClr val="FF0000"/>
                </a:solidFill>
              </a:rPr>
              <a:t>market mapping</a:t>
            </a:r>
            <a:r>
              <a:rPr lang="en-US" sz="2300" dirty="0" smtClean="0"/>
              <a:t>. There are two important aspects to consider when positioning a business idea.</a:t>
            </a:r>
          </a:p>
          <a:p>
            <a:pPr marL="744538" indent="-338138">
              <a:buClr>
                <a:schemeClr val="accent6">
                  <a:lumMod val="50000"/>
                </a:schemeClr>
              </a:buClr>
              <a:buFont typeface="Arial" panose="020B0604020202020204" pitchFamily="34" charset="0"/>
              <a:buChar char="•"/>
            </a:pPr>
            <a:r>
              <a:rPr lang="en-US" sz="2300" dirty="0" smtClean="0"/>
              <a:t>The business idea must be evaluated as to how well it will meet the customer needs that have been identified by market research. If it isn't going to meet current or future customer needs it is unlikely to be successful.</a:t>
            </a:r>
          </a:p>
          <a:p>
            <a:pPr marL="744538" indent="-338138">
              <a:buClr>
                <a:schemeClr val="accent6">
                  <a:lumMod val="50000"/>
                </a:schemeClr>
              </a:buClr>
              <a:buFont typeface="Arial" panose="020B0604020202020204" pitchFamily="34" charset="0"/>
              <a:buChar char="•"/>
            </a:pPr>
            <a:r>
              <a:rPr lang="en-US" sz="2300" dirty="0" smtClean="0"/>
              <a:t>Even if the product or service clearly meets the researched customer needs, it may be important that other businesses are not already doing that. Market mapping allows an entrepreneur to check whether this is the case.</a:t>
            </a:r>
          </a:p>
        </p:txBody>
      </p:sp>
      <p:sp>
        <p:nvSpPr>
          <p:cNvPr id="6" name="Title 1"/>
          <p:cNvSpPr>
            <a:spLocks noGrp="1"/>
          </p:cNvSpPr>
          <p:nvPr>
            <p:ph type="title"/>
          </p:nvPr>
        </p:nvSpPr>
        <p:spPr>
          <a:xfrm>
            <a:off x="35496" y="72008"/>
            <a:ext cx="7704856" cy="548680"/>
          </a:xfrm>
        </p:spPr>
        <p:txBody>
          <a:bodyPr>
            <a:noAutofit/>
          </a:bodyPr>
          <a:lstStyle/>
          <a:p>
            <a:r>
              <a:rPr lang="en-GB" b="1" dirty="0" smtClean="0"/>
              <a:t>9.2 – Market Mapping</a:t>
            </a:r>
          </a:p>
        </p:txBody>
      </p:sp>
      <p:sp>
        <p:nvSpPr>
          <p:cNvPr id="7" name="Round Same Side Corner Rectangle 6">
            <a:hlinkClick r:id="" action="ppaction://noaction"/>
          </p:cNvPr>
          <p:cNvSpPr/>
          <p:nvPr/>
        </p:nvSpPr>
        <p:spPr>
          <a:xfrm>
            <a:off x="673224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52</a:t>
            </a:r>
            <a:endParaRPr lang="en-GB" sz="1200" b="1" dirty="0">
              <a:latin typeface="Arial" panose="020B0604020202020204" pitchFamily="34" charset="0"/>
              <a:cs typeface="Arial" panose="020B0604020202020204" pitchFamily="34" charset="0"/>
            </a:endParaRPr>
          </a:p>
        </p:txBody>
      </p:sp>
      <p:pic>
        <p:nvPicPr>
          <p:cNvPr id="10242" name="Picture 2" descr="Image result for market mappi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842" t="2436" r="31820" b="3901"/>
          <a:stretch/>
        </p:blipFill>
        <p:spPr bwMode="auto">
          <a:xfrm>
            <a:off x="7020272" y="1124744"/>
            <a:ext cx="1800199" cy="1575174"/>
          </a:xfrm>
          <a:prstGeom prst="rect">
            <a:avLst/>
          </a:prstGeom>
          <a:noFill/>
          <a:extLst>
            <a:ext uri="{909E8E84-426E-40DD-AFC4-6F175D3DCCD1}">
              <a14:hiddenFill xmlns:a14="http://schemas.microsoft.com/office/drawing/2010/main">
                <a:solidFill>
                  <a:srgbClr val="FFFFFF"/>
                </a:solidFill>
              </a14:hiddenFill>
            </a:ext>
          </a:extLst>
        </p:spPr>
      </p:pic>
      <p:pic>
        <p:nvPicPr>
          <p:cNvPr id="10244" name="Picture 4" descr="Image result for market mappi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20272" y="2885050"/>
            <a:ext cx="1778836" cy="975998"/>
          </a:xfrm>
          <a:prstGeom prst="rect">
            <a:avLst/>
          </a:prstGeom>
          <a:noFill/>
          <a:extLst>
            <a:ext uri="{909E8E84-426E-40DD-AFC4-6F175D3DCCD1}">
              <a14:hiddenFill xmlns:a14="http://schemas.microsoft.com/office/drawing/2010/main">
                <a:solidFill>
                  <a:srgbClr val="FFFFFF"/>
                </a:solidFill>
              </a14:hiddenFill>
            </a:ext>
          </a:extLst>
        </p:spPr>
      </p:pic>
      <p:pic>
        <p:nvPicPr>
          <p:cNvPr id="10246" name="Picture 6" descr="Image result for market mappi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20272" y="4096866"/>
            <a:ext cx="1776412" cy="1276350"/>
          </a:xfrm>
          <a:prstGeom prst="rect">
            <a:avLst/>
          </a:prstGeom>
          <a:noFill/>
          <a:extLst>
            <a:ext uri="{909E8E84-426E-40DD-AFC4-6F175D3DCCD1}">
              <a14:hiddenFill xmlns:a14="http://schemas.microsoft.com/office/drawing/2010/main">
                <a:solidFill>
                  <a:srgbClr val="FFFFFF"/>
                </a:solidFill>
              </a14:hiddenFill>
            </a:ext>
          </a:extLst>
        </p:spPr>
      </p:pic>
      <p:pic>
        <p:nvPicPr>
          <p:cNvPr id="10248" name="Picture 8" descr="Image result for egypt demographic">
            <a:hlinkClick r:id="rId6"/>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020271" y="5615525"/>
            <a:ext cx="1808153" cy="9818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22296859"/>
      </p:ext>
    </p:extLst>
  </p:cSld>
  <p:clrMapOvr>
    <a:masterClrMapping/>
  </p:clrMapOvr>
  <p:transition advClick="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6768752" cy="2569934"/>
          </a:xfrm>
          <a:prstGeom prst="rect">
            <a:avLst/>
          </a:prstGeom>
        </p:spPr>
        <p:txBody>
          <a:bodyPr wrap="square">
            <a:spAutoFit/>
          </a:bodyPr>
          <a:lstStyle/>
          <a:p>
            <a:pPr marL="398463" indent="-398463">
              <a:buClr>
                <a:schemeClr val="accent6">
                  <a:lumMod val="50000"/>
                </a:schemeClr>
              </a:buClr>
              <a:buFont typeface="Wingdings 3" panose="05040102010807070707" pitchFamily="18" charset="2"/>
              <a:buChar char=""/>
            </a:pPr>
            <a:r>
              <a:rPr lang="en-US" sz="2300" dirty="0"/>
              <a:t>A market map sets out the features of the market on a diagram and then plots where each product fits in according to the market research findings. Each axis can represent a feature of the product or the market, or any possible way of segmenting the market. Each end of the axis is a polar opposite. These might include:</a:t>
            </a:r>
            <a:endParaRPr lang="en-US" sz="2300" dirty="0" smtClean="0"/>
          </a:p>
        </p:txBody>
      </p:sp>
      <p:sp>
        <p:nvSpPr>
          <p:cNvPr id="6" name="Title 1"/>
          <p:cNvSpPr>
            <a:spLocks noGrp="1"/>
          </p:cNvSpPr>
          <p:nvPr>
            <p:ph type="title"/>
          </p:nvPr>
        </p:nvSpPr>
        <p:spPr>
          <a:xfrm>
            <a:off x="35496" y="72008"/>
            <a:ext cx="7704856" cy="548680"/>
          </a:xfrm>
        </p:spPr>
        <p:txBody>
          <a:bodyPr>
            <a:noAutofit/>
          </a:bodyPr>
          <a:lstStyle/>
          <a:p>
            <a:r>
              <a:rPr lang="en-GB" b="1" dirty="0" smtClean="0"/>
              <a:t>9.2 – Market Mapping</a:t>
            </a:r>
          </a:p>
        </p:txBody>
      </p:sp>
      <p:sp>
        <p:nvSpPr>
          <p:cNvPr id="7" name="Round Same Side Corner Rectangle 6">
            <a:hlinkClick r:id="" action="ppaction://noaction"/>
          </p:cNvPr>
          <p:cNvSpPr/>
          <p:nvPr/>
        </p:nvSpPr>
        <p:spPr>
          <a:xfrm>
            <a:off x="673224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52</a:t>
            </a:r>
            <a:endParaRPr lang="en-GB" sz="1200" b="1" dirty="0">
              <a:latin typeface="Arial" panose="020B0604020202020204" pitchFamily="34" charset="0"/>
              <a:cs typeface="Arial" panose="020B0604020202020204" pitchFamily="34" charset="0"/>
            </a:endParaRPr>
          </a:p>
        </p:txBody>
      </p:sp>
      <p:pic>
        <p:nvPicPr>
          <p:cNvPr id="10242" name="Picture 2" descr="Image result for market mappi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842" t="2436" r="31820" b="3901"/>
          <a:stretch/>
        </p:blipFill>
        <p:spPr bwMode="auto">
          <a:xfrm>
            <a:off x="7020272" y="1124744"/>
            <a:ext cx="1800199" cy="1575174"/>
          </a:xfrm>
          <a:prstGeom prst="rect">
            <a:avLst/>
          </a:prstGeom>
          <a:noFill/>
          <a:extLst>
            <a:ext uri="{909E8E84-426E-40DD-AFC4-6F175D3DCCD1}">
              <a14:hiddenFill xmlns:a14="http://schemas.microsoft.com/office/drawing/2010/main">
                <a:solidFill>
                  <a:srgbClr val="FFFFFF"/>
                </a:solidFill>
              </a14:hiddenFill>
            </a:ext>
          </a:extLst>
        </p:spPr>
      </p:pic>
      <p:pic>
        <p:nvPicPr>
          <p:cNvPr id="10244" name="Picture 4" descr="Image result for market mappi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20272" y="2885050"/>
            <a:ext cx="1778836" cy="975998"/>
          </a:xfrm>
          <a:prstGeom prst="rect">
            <a:avLst/>
          </a:prstGeom>
          <a:noFill/>
          <a:extLst>
            <a:ext uri="{909E8E84-426E-40DD-AFC4-6F175D3DCCD1}">
              <a14:hiddenFill xmlns:a14="http://schemas.microsoft.com/office/drawing/2010/main">
                <a:solidFill>
                  <a:srgbClr val="FFFFFF"/>
                </a:solidFill>
              </a14:hiddenFill>
            </a:ext>
          </a:extLst>
        </p:spPr>
      </p:pic>
      <p:pic>
        <p:nvPicPr>
          <p:cNvPr id="10246" name="Picture 6" descr="Image result for market mappi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20272" y="4096866"/>
            <a:ext cx="1776412" cy="1276350"/>
          </a:xfrm>
          <a:prstGeom prst="rect">
            <a:avLst/>
          </a:prstGeom>
          <a:noFill/>
          <a:extLst>
            <a:ext uri="{909E8E84-426E-40DD-AFC4-6F175D3DCCD1}">
              <a14:hiddenFill xmlns:a14="http://schemas.microsoft.com/office/drawing/2010/main">
                <a:solidFill>
                  <a:srgbClr val="FFFFFF"/>
                </a:solidFill>
              </a14:hiddenFill>
            </a:ext>
          </a:extLst>
        </p:spPr>
      </p:pic>
      <p:pic>
        <p:nvPicPr>
          <p:cNvPr id="10248" name="Picture 8" descr="Image result for egypt demographic">
            <a:hlinkClick r:id="rId6"/>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020271" y="5615525"/>
            <a:ext cx="1808153" cy="981827"/>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3" name="Table 2"/>
          <p:cNvGraphicFramePr>
            <a:graphicFrameLocks noGrp="1"/>
          </p:cNvGraphicFramePr>
          <p:nvPr>
            <p:extLst>
              <p:ext uri="{D42A27DB-BD31-4B8C-83A1-F6EECF244321}">
                <p14:modId xmlns:p14="http://schemas.microsoft.com/office/powerpoint/2010/main" val="1880619670"/>
              </p:ext>
            </p:extLst>
          </p:nvPr>
        </p:nvGraphicFramePr>
        <p:xfrm>
          <a:off x="395536" y="3904064"/>
          <a:ext cx="6408712" cy="2621280"/>
        </p:xfrm>
        <a:graphic>
          <a:graphicData uri="http://schemas.openxmlformats.org/drawingml/2006/table">
            <a:tbl>
              <a:tblPr firstRow="1" bandRow="1">
                <a:tableStyleId>{5C22544A-7EE6-4342-B048-85BDC9FD1C3A}</a:tableStyleId>
              </a:tblPr>
              <a:tblGrid>
                <a:gridCol w="3096344"/>
                <a:gridCol w="3312368"/>
              </a:tblGrid>
              <a:tr h="370840">
                <a:tc>
                  <a:txBody>
                    <a:bodyPr/>
                    <a:lstStyle/>
                    <a:p>
                      <a:r>
                        <a:rPr lang="en-GB" sz="2000" dirty="0" smtClean="0">
                          <a:latin typeface="Arial" panose="020B0604020202020204" pitchFamily="34" charset="0"/>
                          <a:cs typeface="Arial" panose="020B0604020202020204" pitchFamily="34" charset="0"/>
                        </a:rPr>
                        <a:t>Feature</a:t>
                      </a:r>
                      <a:endParaRPr lang="en-GB" sz="2000" dirty="0">
                        <a:latin typeface="Arial" panose="020B0604020202020204" pitchFamily="34" charset="0"/>
                        <a:cs typeface="Arial" panose="020B0604020202020204" pitchFamily="34" charset="0"/>
                      </a:endParaRPr>
                    </a:p>
                  </a:txBody>
                  <a:tcPr/>
                </a:tc>
                <a:tc>
                  <a:txBody>
                    <a:bodyPr/>
                    <a:lstStyle/>
                    <a:p>
                      <a:r>
                        <a:rPr lang="en-GB" sz="2000" dirty="0" smtClean="0">
                          <a:latin typeface="Arial" panose="020B0604020202020204" pitchFamily="34" charset="0"/>
                          <a:cs typeface="Arial" panose="020B0604020202020204" pitchFamily="34" charset="0"/>
                        </a:rPr>
                        <a:t>Segmentation</a:t>
                      </a:r>
                      <a:endParaRPr lang="en-GB" sz="2000" dirty="0">
                        <a:latin typeface="Arial" panose="020B0604020202020204" pitchFamily="34" charset="0"/>
                        <a:cs typeface="Arial" panose="020B0604020202020204" pitchFamily="34" charset="0"/>
                      </a:endParaRPr>
                    </a:p>
                  </a:txBody>
                  <a:tcPr/>
                </a:tc>
              </a:tr>
              <a:tr h="370840">
                <a:tc>
                  <a:txBody>
                    <a:bodyPr/>
                    <a:lstStyle/>
                    <a:p>
                      <a:pPr marL="342900" marR="0" lvl="0" indent="-342900" algn="l" defTabSz="914400" rtl="0" eaLnBrk="1" fontAlgn="auto" latinLnBrk="0" hangingPunct="1">
                        <a:lnSpc>
                          <a:spcPct val="100000"/>
                        </a:lnSpc>
                        <a:spcBef>
                          <a:spcPts val="0"/>
                        </a:spcBef>
                        <a:spcAft>
                          <a:spcPts val="0"/>
                        </a:spcAft>
                        <a:buClr>
                          <a:schemeClr val="accent6">
                            <a:lumMod val="50000"/>
                          </a:schemeClr>
                        </a:buClr>
                        <a:buSzTx/>
                        <a:buFont typeface="Arial" panose="020B0604020202020204" pitchFamily="34" charset="0"/>
                        <a:buChar char="•"/>
                        <a:tabLst/>
                        <a:defRPr/>
                      </a:pPr>
                      <a:r>
                        <a:rPr kumimoji="0" lang="en-US" sz="2000" b="0" i="0" u="none" strike="noStrike" kern="1200" dirty="0" smtClean="0">
                          <a:solidFill>
                            <a:schemeClr val="dk1"/>
                          </a:solidFill>
                          <a:effectLst/>
                          <a:latin typeface="Arial" panose="020B0604020202020204" pitchFamily="34" charset="0"/>
                          <a:ea typeface="+mn-ea"/>
                          <a:cs typeface="Arial" panose="020B0604020202020204" pitchFamily="34" charset="0"/>
                        </a:rPr>
                        <a:t>High quality vs lower quality </a:t>
                      </a:r>
                    </a:p>
                    <a:p>
                      <a:pPr marL="342900" marR="0" lvl="0" indent="-342900" algn="l" defTabSz="914400" rtl="0" eaLnBrk="1" fontAlgn="auto" latinLnBrk="0" hangingPunct="1">
                        <a:lnSpc>
                          <a:spcPct val="100000"/>
                        </a:lnSpc>
                        <a:spcBef>
                          <a:spcPts val="0"/>
                        </a:spcBef>
                        <a:spcAft>
                          <a:spcPts val="0"/>
                        </a:spcAft>
                        <a:buClr>
                          <a:schemeClr val="accent6">
                            <a:lumMod val="50000"/>
                          </a:schemeClr>
                        </a:buClr>
                        <a:buSzTx/>
                        <a:buFont typeface="Arial" panose="020B0604020202020204" pitchFamily="34" charset="0"/>
                        <a:buChar char="•"/>
                        <a:tabLst/>
                        <a:defRPr/>
                      </a:pPr>
                      <a:r>
                        <a:rPr kumimoji="0" lang="en-US" sz="2000" b="0" i="0" u="none" strike="noStrike" kern="1200" dirty="0" smtClean="0">
                          <a:solidFill>
                            <a:schemeClr val="dk1"/>
                          </a:solidFill>
                          <a:effectLst/>
                          <a:latin typeface="Arial" panose="020B0604020202020204" pitchFamily="34" charset="0"/>
                          <a:ea typeface="+mn-ea"/>
                          <a:cs typeface="Arial" panose="020B0604020202020204" pitchFamily="34" charset="0"/>
                        </a:rPr>
                        <a:t>Mass vs niche market </a:t>
                      </a:r>
                    </a:p>
                    <a:p>
                      <a:pPr marL="342900" marR="0" lvl="0" indent="-342900" algn="l" defTabSz="914400" rtl="0" eaLnBrk="1" fontAlgn="auto" latinLnBrk="0" hangingPunct="1">
                        <a:lnSpc>
                          <a:spcPct val="100000"/>
                        </a:lnSpc>
                        <a:spcBef>
                          <a:spcPts val="0"/>
                        </a:spcBef>
                        <a:spcAft>
                          <a:spcPts val="0"/>
                        </a:spcAft>
                        <a:buClr>
                          <a:schemeClr val="accent6">
                            <a:lumMod val="50000"/>
                          </a:schemeClr>
                        </a:buClr>
                        <a:buSzTx/>
                        <a:buFont typeface="Arial" panose="020B0604020202020204" pitchFamily="34" charset="0"/>
                        <a:buChar char="•"/>
                        <a:tabLst/>
                        <a:defRPr/>
                      </a:pPr>
                      <a:r>
                        <a:rPr kumimoji="0" lang="en-US" sz="2000" b="0" i="0" u="none" strike="noStrike" kern="1200" dirty="0" smtClean="0">
                          <a:solidFill>
                            <a:schemeClr val="dk1"/>
                          </a:solidFill>
                          <a:effectLst/>
                          <a:latin typeface="Arial" panose="020B0604020202020204" pitchFamily="34" charset="0"/>
                          <a:ea typeface="+mn-ea"/>
                          <a:cs typeface="Arial" panose="020B0604020202020204" pitchFamily="34" charset="0"/>
                        </a:rPr>
                        <a:t>Modern vs traditional </a:t>
                      </a:r>
                    </a:p>
                    <a:p>
                      <a:pPr marL="342900" marR="0" lvl="0" indent="-342900" algn="l" defTabSz="914400" rtl="0" eaLnBrk="1" fontAlgn="auto" latinLnBrk="0" hangingPunct="1">
                        <a:lnSpc>
                          <a:spcPct val="100000"/>
                        </a:lnSpc>
                        <a:spcBef>
                          <a:spcPts val="0"/>
                        </a:spcBef>
                        <a:spcAft>
                          <a:spcPts val="0"/>
                        </a:spcAft>
                        <a:buClr>
                          <a:schemeClr val="accent6">
                            <a:lumMod val="50000"/>
                          </a:schemeClr>
                        </a:buClr>
                        <a:buSzTx/>
                        <a:buFont typeface="Arial" panose="020B0604020202020204" pitchFamily="34" charset="0"/>
                        <a:buChar char="•"/>
                        <a:tabLst/>
                        <a:defRPr/>
                      </a:pPr>
                      <a:r>
                        <a:rPr kumimoji="0" lang="en-US" sz="2000" b="0" i="0" u="none" strike="noStrike" kern="1200" dirty="0" smtClean="0">
                          <a:solidFill>
                            <a:schemeClr val="dk1"/>
                          </a:solidFill>
                          <a:effectLst/>
                          <a:latin typeface="Arial" panose="020B0604020202020204" pitchFamily="34" charset="0"/>
                          <a:ea typeface="+mn-ea"/>
                          <a:cs typeface="Arial" panose="020B0604020202020204" pitchFamily="34" charset="0"/>
                        </a:rPr>
                        <a:t>Aesthetic vs functional </a:t>
                      </a:r>
                    </a:p>
                    <a:p>
                      <a:pPr marL="342900" marR="0" lvl="0" indent="-342900" algn="l" defTabSz="914400" rtl="0" eaLnBrk="1" fontAlgn="auto" latinLnBrk="0" hangingPunct="1">
                        <a:lnSpc>
                          <a:spcPct val="100000"/>
                        </a:lnSpc>
                        <a:spcBef>
                          <a:spcPts val="0"/>
                        </a:spcBef>
                        <a:spcAft>
                          <a:spcPts val="0"/>
                        </a:spcAft>
                        <a:buClr>
                          <a:schemeClr val="accent6">
                            <a:lumMod val="50000"/>
                          </a:schemeClr>
                        </a:buClr>
                        <a:buSzTx/>
                        <a:buFont typeface="Arial" panose="020B0604020202020204" pitchFamily="34" charset="0"/>
                        <a:buChar char="•"/>
                        <a:tabLst/>
                        <a:defRPr/>
                      </a:pPr>
                      <a:r>
                        <a:rPr kumimoji="0" lang="en-US" sz="2000" b="0" i="0" u="none" strike="noStrike" kern="1200" dirty="0" smtClean="0">
                          <a:solidFill>
                            <a:schemeClr val="dk1"/>
                          </a:solidFill>
                          <a:effectLst/>
                          <a:latin typeface="Arial" panose="020B0604020202020204" pitchFamily="34" charset="0"/>
                          <a:ea typeface="+mn-ea"/>
                          <a:cs typeface="Arial" panose="020B0604020202020204" pitchFamily="34" charset="0"/>
                        </a:rPr>
                        <a:t>Luxury vs value</a:t>
                      </a:r>
                      <a:endParaRPr kumimoji="0" lang="en-GB" sz="2000" kern="1200" dirty="0" smtClean="0">
                        <a:solidFill>
                          <a:schemeClr val="dk1"/>
                        </a:solidFill>
                        <a:effectLst/>
                        <a:latin typeface="Arial" panose="020B0604020202020204" pitchFamily="34" charset="0"/>
                        <a:ea typeface="+mn-ea"/>
                        <a:cs typeface="Arial" panose="020B0604020202020204" pitchFamily="34" charset="0"/>
                      </a:endParaRPr>
                    </a:p>
                    <a:p>
                      <a:pPr marL="342900" indent="-342900">
                        <a:buClr>
                          <a:schemeClr val="accent6">
                            <a:lumMod val="50000"/>
                          </a:schemeClr>
                        </a:buClr>
                        <a:buFont typeface="Arial" panose="020B0604020202020204" pitchFamily="34" charset="0"/>
                        <a:buChar char="•"/>
                      </a:pPr>
                      <a:endParaRPr lang="en-GB" sz="2000" dirty="0">
                        <a:latin typeface="Arial" panose="020B0604020202020204" pitchFamily="34" charset="0"/>
                        <a:cs typeface="Arial" panose="020B0604020202020204" pitchFamily="34" charset="0"/>
                      </a:endParaRPr>
                    </a:p>
                  </a:txBody>
                  <a:tcPr/>
                </a:tc>
                <a:tc>
                  <a:txBody>
                    <a:bodyPr/>
                    <a:lstStyle/>
                    <a:p>
                      <a:pPr marL="342900" indent="-342900">
                        <a:buClr>
                          <a:schemeClr val="accent6">
                            <a:lumMod val="50000"/>
                          </a:schemeClr>
                        </a:buClr>
                        <a:buFont typeface="Arial" panose="020B0604020202020204" pitchFamily="34" charset="0"/>
                        <a:buChar char="•"/>
                      </a:pPr>
                      <a:r>
                        <a:rPr kumimoji="0" lang="en-US" sz="2000" b="0" i="0" u="none" strike="noStrike" kern="1200" dirty="0" smtClean="0">
                          <a:solidFill>
                            <a:schemeClr val="dk1"/>
                          </a:solidFill>
                          <a:effectLst/>
                          <a:latin typeface="Arial" panose="020B0604020202020204" pitchFamily="34" charset="0"/>
                          <a:ea typeface="+mn-ea"/>
                          <a:cs typeface="Arial" panose="020B0604020202020204" pitchFamily="34" charset="0"/>
                        </a:rPr>
                        <a:t>Male vs female </a:t>
                      </a:r>
                    </a:p>
                    <a:p>
                      <a:pPr marL="342900" indent="-342900">
                        <a:buClr>
                          <a:schemeClr val="accent6">
                            <a:lumMod val="50000"/>
                          </a:schemeClr>
                        </a:buClr>
                        <a:buFont typeface="Arial" panose="020B0604020202020204" pitchFamily="34" charset="0"/>
                        <a:buChar char="•"/>
                      </a:pPr>
                      <a:r>
                        <a:rPr kumimoji="0" lang="en-US" sz="2000" b="0" i="0" u="none" strike="noStrike" kern="1200" dirty="0" smtClean="0">
                          <a:solidFill>
                            <a:schemeClr val="dk1"/>
                          </a:solidFill>
                          <a:effectLst/>
                          <a:latin typeface="Arial" panose="020B0604020202020204" pitchFamily="34" charset="0"/>
                          <a:ea typeface="+mn-ea"/>
                          <a:cs typeface="Arial" panose="020B0604020202020204" pitchFamily="34" charset="0"/>
                        </a:rPr>
                        <a:t>Old vs young</a:t>
                      </a:r>
                      <a:endParaRPr kumimoji="0" lang="en-GB" sz="2000" kern="1200" dirty="0" smtClean="0">
                        <a:solidFill>
                          <a:schemeClr val="dk1"/>
                        </a:solidFill>
                        <a:effectLst/>
                        <a:latin typeface="Arial" panose="020B0604020202020204" pitchFamily="34" charset="0"/>
                        <a:ea typeface="+mn-ea"/>
                        <a:cs typeface="Arial" panose="020B0604020202020204" pitchFamily="34" charset="0"/>
                      </a:endParaRPr>
                    </a:p>
                    <a:p>
                      <a:pPr marL="342900" indent="-342900">
                        <a:buClr>
                          <a:schemeClr val="accent6">
                            <a:lumMod val="50000"/>
                          </a:schemeClr>
                        </a:buClr>
                        <a:buFont typeface="Arial" panose="020B0604020202020204" pitchFamily="34" charset="0"/>
                        <a:buChar char="•"/>
                      </a:pPr>
                      <a:r>
                        <a:rPr kumimoji="0" lang="en-US" sz="2000" b="0" i="0" u="none" strike="noStrike" kern="1200" dirty="0" smtClean="0">
                          <a:solidFill>
                            <a:schemeClr val="dk1"/>
                          </a:solidFill>
                          <a:effectLst/>
                          <a:latin typeface="Arial" panose="020B0604020202020204" pitchFamily="34" charset="0"/>
                          <a:ea typeface="+mn-ea"/>
                          <a:cs typeface="Arial" panose="020B0604020202020204" pitchFamily="34" charset="0"/>
                        </a:rPr>
                        <a:t>Urban customers vs rural customers</a:t>
                      </a:r>
                      <a:endParaRPr kumimoji="0" lang="en-GB" sz="2000" kern="1200" dirty="0" smtClean="0">
                        <a:solidFill>
                          <a:schemeClr val="dk1"/>
                        </a:solidFill>
                        <a:effectLst/>
                        <a:latin typeface="Arial" panose="020B0604020202020204" pitchFamily="34" charset="0"/>
                        <a:ea typeface="+mn-ea"/>
                        <a:cs typeface="Arial" panose="020B0604020202020204" pitchFamily="34" charset="0"/>
                      </a:endParaRPr>
                    </a:p>
                    <a:p>
                      <a:pPr marL="342900" indent="-342900">
                        <a:buClr>
                          <a:schemeClr val="accent6">
                            <a:lumMod val="50000"/>
                          </a:schemeClr>
                        </a:buClr>
                        <a:buFont typeface="Arial" panose="020B0604020202020204" pitchFamily="34" charset="0"/>
                        <a:buChar char="•"/>
                      </a:pPr>
                      <a:r>
                        <a:rPr kumimoji="0" lang="en-US" sz="2000" b="0" i="0" u="none" strike="noStrike" kern="1200" dirty="0" smtClean="0">
                          <a:solidFill>
                            <a:schemeClr val="dk1"/>
                          </a:solidFill>
                          <a:effectLst/>
                          <a:latin typeface="Arial" panose="020B0604020202020204" pitchFamily="34" charset="0"/>
                          <a:ea typeface="+mn-ea"/>
                          <a:cs typeface="Arial" panose="020B0604020202020204" pitchFamily="34" charset="0"/>
                        </a:rPr>
                        <a:t>High income customers vs low income customers</a:t>
                      </a:r>
                      <a:endParaRPr kumimoji="0" lang="en-GB" sz="2000" kern="1200" dirty="0" smtClean="0">
                        <a:solidFill>
                          <a:schemeClr val="dk1"/>
                        </a:solidFill>
                        <a:effectLst/>
                        <a:latin typeface="Arial" panose="020B0604020202020204" pitchFamily="34" charset="0"/>
                        <a:ea typeface="+mn-ea"/>
                        <a:cs typeface="Arial" panose="020B0604020202020204" pitchFamily="34" charset="0"/>
                      </a:endParaRPr>
                    </a:p>
                  </a:txBody>
                  <a:tcPr/>
                </a:tc>
              </a:tr>
            </a:tbl>
          </a:graphicData>
        </a:graphic>
      </p:graphicFrame>
    </p:spTree>
    <p:extLst>
      <p:ext uri="{BB962C8B-B14F-4D97-AF65-F5344CB8AC3E}">
        <p14:creationId xmlns:p14="http://schemas.microsoft.com/office/powerpoint/2010/main" val="3613403006"/>
      </p:ext>
    </p:extLst>
  </p:cSld>
  <p:clrMapOvr>
    <a:masterClrMapping/>
  </p:clrMapOvr>
  <p:transition advClick="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4176464" cy="5509200"/>
          </a:xfrm>
          <a:prstGeom prst="rect">
            <a:avLst/>
          </a:prstGeom>
        </p:spPr>
        <p:txBody>
          <a:bodyPr wrap="square">
            <a:spAutoFit/>
          </a:bodyPr>
          <a:lstStyle/>
          <a:p>
            <a:pPr marL="457200" indent="-457200">
              <a:buClr>
                <a:schemeClr val="accent6">
                  <a:lumMod val="50000"/>
                </a:schemeClr>
              </a:buClr>
              <a:buFont typeface="Wingdings 3" panose="05040102010807070707" pitchFamily="18" charset="2"/>
              <a:buChar char=""/>
            </a:pPr>
            <a:r>
              <a:rPr lang="en-US" sz="3200" dirty="0" smtClean="0"/>
              <a:t>Figure 9.1 shows what a market map for restaurants in a big city might look like. The features considered are price and atmosphere, which will be an important element in customer choice.</a:t>
            </a:r>
          </a:p>
        </p:txBody>
      </p:sp>
      <p:sp>
        <p:nvSpPr>
          <p:cNvPr id="6" name="Title 1"/>
          <p:cNvSpPr>
            <a:spLocks noGrp="1"/>
          </p:cNvSpPr>
          <p:nvPr>
            <p:ph type="title"/>
          </p:nvPr>
        </p:nvSpPr>
        <p:spPr>
          <a:xfrm>
            <a:off x="35496" y="72008"/>
            <a:ext cx="7704856" cy="548680"/>
          </a:xfrm>
        </p:spPr>
        <p:txBody>
          <a:bodyPr>
            <a:noAutofit/>
          </a:bodyPr>
          <a:lstStyle/>
          <a:p>
            <a:r>
              <a:rPr lang="en-GB" b="1" dirty="0" smtClean="0"/>
              <a:t>9.2 – Market Mapping</a:t>
            </a:r>
          </a:p>
        </p:txBody>
      </p:sp>
      <p:sp>
        <p:nvSpPr>
          <p:cNvPr id="7" name="Round Same Side Corner Rectangle 6">
            <a:hlinkClick r:id="" action="ppaction://noaction"/>
          </p:cNvPr>
          <p:cNvSpPr/>
          <p:nvPr/>
        </p:nvSpPr>
        <p:spPr>
          <a:xfrm>
            <a:off x="673224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52</a:t>
            </a:r>
            <a:endParaRPr lang="en-GB" sz="1200" b="1" dirty="0">
              <a:latin typeface="Arial" panose="020B0604020202020204" pitchFamily="34" charset="0"/>
              <a:cs typeface="Arial" panose="020B0604020202020204" pitchFamily="34" charset="0"/>
            </a:endParaRPr>
          </a:p>
        </p:txBody>
      </p:sp>
      <p:sp>
        <p:nvSpPr>
          <p:cNvPr id="4" name="Rectangle 3"/>
          <p:cNvSpPr/>
          <p:nvPr/>
        </p:nvSpPr>
        <p:spPr>
          <a:xfrm>
            <a:off x="6045396" y="6237312"/>
            <a:ext cx="2813847" cy="207749"/>
          </a:xfrm>
          <a:prstGeom prst="rect">
            <a:avLst/>
          </a:prstGeom>
        </p:spPr>
        <p:txBody>
          <a:bodyPr wrap="none">
            <a:spAutoFit/>
          </a:bodyPr>
          <a:lstStyle/>
          <a:p>
            <a:pPr marL="0" marR="0">
              <a:lnSpc>
                <a:spcPts val="850"/>
              </a:lnSpc>
              <a:spcBef>
                <a:spcPts val="0"/>
              </a:spcBef>
              <a:spcAft>
                <a:spcPts val="0"/>
              </a:spcAft>
            </a:pPr>
            <a:r>
              <a:rPr lang="en-US" i="1" dirty="0">
                <a:latin typeface="Segoe UI" panose="020B0502040204020203" pitchFamily="34" charset="0"/>
                <a:ea typeface="Segoe UI" panose="020B0502040204020203" pitchFamily="34" charset="0"/>
                <a:cs typeface="Segoe UI" panose="020B0502040204020203" pitchFamily="34" charset="0"/>
              </a:rPr>
              <a:t>Figure 9.1 Which position?</a:t>
            </a:r>
            <a:endParaRPr lang="en-GB" i="1" dirty="0">
              <a:effectLst/>
              <a:latin typeface="Segoe UI" panose="020B0502040204020203" pitchFamily="34" charset="0"/>
              <a:ea typeface="Segoe UI" panose="020B0502040204020203" pitchFamily="34" charset="0"/>
            </a:endParaRPr>
          </a:p>
        </p:txBody>
      </p:sp>
      <p:pic>
        <p:nvPicPr>
          <p:cNvPr id="5" name="Picture 4"/>
          <p:cNvPicPr>
            <a:picLocks noChangeAspect="1"/>
          </p:cNvPicPr>
          <p:nvPr/>
        </p:nvPicPr>
        <p:blipFill rotWithShape="1">
          <a:blip r:embed="rId3" cstate="print">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val="0"/>
              </a:ext>
            </a:extLst>
          </a:blip>
          <a:srcRect/>
          <a:stretch/>
        </p:blipFill>
        <p:spPr>
          <a:xfrm>
            <a:off x="4564881" y="1196752"/>
            <a:ext cx="4284475" cy="4284475"/>
          </a:xfrm>
          <a:prstGeom prst="rect">
            <a:avLst/>
          </a:prstGeom>
        </p:spPr>
      </p:pic>
    </p:spTree>
    <p:extLst>
      <p:ext uri="{BB962C8B-B14F-4D97-AF65-F5344CB8AC3E}">
        <p14:creationId xmlns:p14="http://schemas.microsoft.com/office/powerpoint/2010/main" val="351406129"/>
      </p:ext>
    </p:extLst>
  </p:cSld>
  <p:clrMapOvr>
    <a:masterClrMapping/>
  </p:clrMapOvr>
  <p:transition advClick="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4032448" cy="5632311"/>
          </a:xfrm>
          <a:prstGeom prst="rect">
            <a:avLst/>
          </a:prstGeom>
        </p:spPr>
        <p:txBody>
          <a:bodyPr wrap="square">
            <a:spAutoFit/>
          </a:bodyPr>
          <a:lstStyle/>
          <a:p>
            <a:pPr marL="508000" indent="-508000">
              <a:buClr>
                <a:schemeClr val="accent6">
                  <a:lumMod val="50000"/>
                </a:schemeClr>
              </a:buClr>
              <a:buFont typeface="Wingdings 3" panose="05040102010807070707" pitchFamily="18" charset="2"/>
              <a:buChar char=""/>
            </a:pPr>
            <a:r>
              <a:rPr lang="en-US" sz="3000" dirty="0"/>
              <a:t>The market map below shows the UK 14-24 year old magazine market in the mid 2000s (for the case study on page 51). It uses a feature on the vertical axis and market segments - male vs female - on the horizontal axis.</a:t>
            </a:r>
            <a:endParaRPr lang="en-US" sz="3000" dirty="0" smtClean="0"/>
          </a:p>
        </p:txBody>
      </p:sp>
      <p:sp>
        <p:nvSpPr>
          <p:cNvPr id="6" name="Title 1"/>
          <p:cNvSpPr>
            <a:spLocks noGrp="1"/>
          </p:cNvSpPr>
          <p:nvPr>
            <p:ph type="title"/>
          </p:nvPr>
        </p:nvSpPr>
        <p:spPr>
          <a:xfrm>
            <a:off x="35496" y="72008"/>
            <a:ext cx="7704856" cy="548680"/>
          </a:xfrm>
        </p:spPr>
        <p:txBody>
          <a:bodyPr>
            <a:noAutofit/>
          </a:bodyPr>
          <a:lstStyle/>
          <a:p>
            <a:r>
              <a:rPr lang="en-GB" b="1" dirty="0" smtClean="0"/>
              <a:t>9.2 – Market Mapping</a:t>
            </a:r>
          </a:p>
        </p:txBody>
      </p:sp>
      <p:sp>
        <p:nvSpPr>
          <p:cNvPr id="7" name="Round Same Side Corner Rectangle 6">
            <a:hlinkClick r:id="" action="ppaction://noaction"/>
          </p:cNvPr>
          <p:cNvSpPr/>
          <p:nvPr/>
        </p:nvSpPr>
        <p:spPr>
          <a:xfrm>
            <a:off x="673224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53</a:t>
            </a:r>
            <a:endParaRPr lang="en-GB" sz="1200" b="1" dirty="0">
              <a:latin typeface="Arial" panose="020B0604020202020204" pitchFamily="34" charset="0"/>
              <a:cs typeface="Arial" panose="020B0604020202020204" pitchFamily="34" charset="0"/>
            </a:endParaRPr>
          </a:p>
        </p:txBody>
      </p:sp>
      <p:sp>
        <p:nvSpPr>
          <p:cNvPr id="4" name="Rectangle 3"/>
          <p:cNvSpPr/>
          <p:nvPr/>
        </p:nvSpPr>
        <p:spPr>
          <a:xfrm>
            <a:off x="4822440" y="4471157"/>
            <a:ext cx="3642344" cy="1015663"/>
          </a:xfrm>
          <a:prstGeom prst="rect">
            <a:avLst/>
          </a:prstGeom>
        </p:spPr>
        <p:txBody>
          <a:bodyPr wrap="none">
            <a:spAutoFit/>
          </a:bodyPr>
          <a:lstStyle/>
          <a:p>
            <a:pPr marL="0" marR="0" algn="ctr">
              <a:spcBef>
                <a:spcPts val="0"/>
              </a:spcBef>
              <a:spcAft>
                <a:spcPts val="0"/>
              </a:spcAft>
            </a:pPr>
            <a:r>
              <a:rPr lang="en-US" sz="2000" i="1" dirty="0">
                <a:latin typeface="Arial" panose="020B0604020202020204" pitchFamily="34" charset="0"/>
                <a:ea typeface="Segoe UI" panose="020B0502040204020203" pitchFamily="34" charset="0"/>
                <a:cs typeface="Arial" panose="020B0604020202020204" pitchFamily="34" charset="0"/>
              </a:rPr>
              <a:t>Figure 9.2: The UK market for </a:t>
            </a:r>
            <a:r>
              <a:rPr lang="en-US" sz="2000" i="1" dirty="0" smtClean="0">
                <a:latin typeface="Arial" panose="020B0604020202020204" pitchFamily="34" charset="0"/>
                <a:ea typeface="Segoe UI" panose="020B0502040204020203" pitchFamily="34" charset="0"/>
                <a:cs typeface="Arial" panose="020B0604020202020204" pitchFamily="34" charset="0"/>
              </a:rPr>
              <a:t/>
            </a:r>
            <a:br>
              <a:rPr lang="en-US" sz="2000" i="1" dirty="0" smtClean="0">
                <a:latin typeface="Arial" panose="020B0604020202020204" pitchFamily="34" charset="0"/>
                <a:ea typeface="Segoe UI" panose="020B0502040204020203" pitchFamily="34" charset="0"/>
                <a:cs typeface="Arial" panose="020B0604020202020204" pitchFamily="34" charset="0"/>
              </a:rPr>
            </a:br>
            <a:r>
              <a:rPr lang="en-US" sz="2000" i="1" dirty="0" smtClean="0">
                <a:latin typeface="Arial" panose="020B0604020202020204" pitchFamily="34" charset="0"/>
                <a:ea typeface="Segoe UI" panose="020B0502040204020203" pitchFamily="34" charset="0"/>
                <a:cs typeface="Arial" panose="020B0604020202020204" pitchFamily="34" charset="0"/>
              </a:rPr>
              <a:t>magazines </a:t>
            </a:r>
            <a:r>
              <a:rPr lang="en-US" sz="2000" i="1" dirty="0">
                <a:latin typeface="Arial" panose="020B0604020202020204" pitchFamily="34" charset="0"/>
                <a:ea typeface="Segoe UI" panose="020B0502040204020203" pitchFamily="34" charset="0"/>
                <a:cs typeface="Arial" panose="020B0604020202020204" pitchFamily="34" charset="0"/>
              </a:rPr>
              <a:t>for age 14-24, </a:t>
            </a:r>
            <a:r>
              <a:rPr lang="en-US" sz="2000" i="1" dirty="0" smtClean="0">
                <a:latin typeface="Arial" panose="020B0604020202020204" pitchFamily="34" charset="0"/>
                <a:ea typeface="Segoe UI" panose="020B0502040204020203" pitchFamily="34" charset="0"/>
                <a:cs typeface="Arial" panose="020B0604020202020204" pitchFamily="34" charset="0"/>
              </a:rPr>
              <a:t/>
            </a:r>
            <a:br>
              <a:rPr lang="en-US" sz="2000" i="1" dirty="0" smtClean="0">
                <a:latin typeface="Arial" panose="020B0604020202020204" pitchFamily="34" charset="0"/>
                <a:ea typeface="Segoe UI" panose="020B0502040204020203" pitchFamily="34" charset="0"/>
                <a:cs typeface="Arial" panose="020B0604020202020204" pitchFamily="34" charset="0"/>
              </a:rPr>
            </a:br>
            <a:r>
              <a:rPr lang="en-US" sz="2000" i="1" dirty="0" smtClean="0">
                <a:latin typeface="Arial" panose="020B0604020202020204" pitchFamily="34" charset="0"/>
                <a:ea typeface="Segoe UI" panose="020B0502040204020203" pitchFamily="34" charset="0"/>
                <a:cs typeface="Arial" panose="020B0604020202020204" pitchFamily="34" charset="0"/>
              </a:rPr>
              <a:t>mid-2000s </a:t>
            </a:r>
            <a:endParaRPr lang="en-GB" sz="2000" i="1" dirty="0">
              <a:effectLst/>
              <a:latin typeface="Arial" panose="020B0604020202020204" pitchFamily="34" charset="0"/>
              <a:ea typeface="Segoe UI" panose="020B0502040204020203" pitchFamily="34" charset="0"/>
              <a:cs typeface="Arial" panose="020B0604020202020204" pitchFamily="34" charset="0"/>
            </a:endParaRPr>
          </a:p>
        </p:txBody>
      </p:sp>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rot="10800000">
            <a:off x="4427984" y="1161421"/>
            <a:ext cx="4431257" cy="3165181"/>
          </a:xfrm>
          <a:prstGeom prst="rect">
            <a:avLst/>
          </a:prstGeom>
        </p:spPr>
      </p:pic>
    </p:spTree>
    <p:extLst>
      <p:ext uri="{BB962C8B-B14F-4D97-AF65-F5344CB8AC3E}">
        <p14:creationId xmlns:p14="http://schemas.microsoft.com/office/powerpoint/2010/main" val="3186685647"/>
      </p:ext>
    </p:extLst>
  </p:cSld>
  <p:clrMapOvr>
    <a:masterClrMapping/>
  </p:clrMapOvr>
  <p:transition advClick="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66235"/>
            <a:ext cx="8568952" cy="5324535"/>
          </a:xfrm>
          <a:prstGeom prst="rect">
            <a:avLst/>
          </a:prstGeom>
        </p:spPr>
        <p:txBody>
          <a:bodyPr wrap="square">
            <a:spAutoFit/>
          </a:bodyPr>
          <a:lstStyle/>
          <a:p>
            <a:pPr marL="398463" indent="-398463">
              <a:buClr>
                <a:schemeClr val="accent6">
                  <a:lumMod val="50000"/>
                </a:schemeClr>
              </a:buClr>
              <a:buFont typeface="Wingdings 3" panose="05040102010807070707" pitchFamily="18" charset="2"/>
              <a:buChar char=""/>
            </a:pPr>
            <a:r>
              <a:rPr lang="en-US" sz="2000" dirty="0"/>
              <a:t>The three magazines in the top left corner of the map are positioned there because they are very </a:t>
            </a:r>
            <a:r>
              <a:rPr lang="en-US" sz="2000" dirty="0" err="1"/>
              <a:t>focussed</a:t>
            </a:r>
            <a:r>
              <a:rPr lang="en-US" sz="2000" dirty="0"/>
              <a:t> towards the male market. They are at the top of the map because they are all monthly magazines. </a:t>
            </a:r>
            <a:r>
              <a:rPr lang="en-US" sz="2000" i="1" dirty="0"/>
              <a:t>More! </a:t>
            </a:r>
            <a:r>
              <a:rPr lang="en-US" sz="2000" dirty="0"/>
              <a:t>is on the right hand side of the map because it meets the needs of females and is halfway between the top and the bottom of the map because it is fortnightly.</a:t>
            </a:r>
          </a:p>
          <a:p>
            <a:pPr marL="398463" indent="-398463">
              <a:buClr>
                <a:schemeClr val="accent6">
                  <a:lumMod val="50000"/>
                </a:schemeClr>
              </a:buClr>
              <a:buFont typeface="Wingdings 3" panose="05040102010807070707" pitchFamily="18" charset="2"/>
              <a:buChar char=""/>
            </a:pPr>
            <a:r>
              <a:rPr lang="en-US" sz="2000" dirty="0"/>
              <a:t>The market map allowed the publishers to check the level of potential competition and identify a gap in the market. There clearly were no products in the green areas for weekly magazines aimed at 14-24 year old males and females (either monthly, fortnightly or weekly). Positioning their products there would mean they would not face immediate competition.</a:t>
            </a:r>
          </a:p>
          <a:p>
            <a:pPr marL="398463" indent="-398463">
              <a:buClr>
                <a:schemeClr val="accent6">
                  <a:lumMod val="50000"/>
                </a:schemeClr>
              </a:buClr>
              <a:buFont typeface="Wingdings 3" panose="05040102010807070707" pitchFamily="18" charset="2"/>
              <a:buChar char=""/>
            </a:pPr>
            <a:r>
              <a:rPr lang="en-US" sz="2000" dirty="0"/>
              <a:t>Having used the market map to identify a gap and help position new products (e.g. Nuts and Zoo), the magazine publishers ultimately went ahead. They believed that customers had switched preferences, towards weekly magazines. However, the quote below is very useful for considering the main drawback with market mapping.</a:t>
            </a:r>
          </a:p>
        </p:txBody>
      </p:sp>
      <p:sp>
        <p:nvSpPr>
          <p:cNvPr id="6" name="Title 1"/>
          <p:cNvSpPr>
            <a:spLocks noGrp="1"/>
          </p:cNvSpPr>
          <p:nvPr>
            <p:ph type="title"/>
          </p:nvPr>
        </p:nvSpPr>
        <p:spPr>
          <a:xfrm>
            <a:off x="35496" y="72008"/>
            <a:ext cx="7704856" cy="548680"/>
          </a:xfrm>
        </p:spPr>
        <p:txBody>
          <a:bodyPr>
            <a:noAutofit/>
          </a:bodyPr>
          <a:lstStyle/>
          <a:p>
            <a:r>
              <a:rPr lang="en-GB" sz="3600" b="1" dirty="0" smtClean="0"/>
              <a:t>9.2 – Market Mapping – Finding a Gap</a:t>
            </a:r>
          </a:p>
        </p:txBody>
      </p:sp>
      <p:sp>
        <p:nvSpPr>
          <p:cNvPr id="7" name="Round Same Side Corner Rectangle 6">
            <a:hlinkClick r:id="" action="ppaction://noaction"/>
          </p:cNvPr>
          <p:cNvSpPr/>
          <p:nvPr/>
        </p:nvSpPr>
        <p:spPr>
          <a:xfrm>
            <a:off x="673224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53</a:t>
            </a:r>
            <a:endParaRPr lang="en-GB" sz="1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67529185"/>
      </p:ext>
    </p:extLst>
  </p:cSld>
  <p:clrMapOvr>
    <a:masterClrMapping/>
  </p:clrMapOvr>
  <p:transition advClick="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844824"/>
            <a:ext cx="6552728" cy="3170099"/>
          </a:xfrm>
          <a:prstGeom prst="rect">
            <a:avLst/>
          </a:prstGeom>
        </p:spPr>
        <p:txBody>
          <a:bodyPr wrap="square">
            <a:spAutoFit/>
          </a:bodyPr>
          <a:lstStyle/>
          <a:p>
            <a:pPr marL="398463" indent="-398463">
              <a:buClr>
                <a:schemeClr val="accent6">
                  <a:lumMod val="50000"/>
                </a:schemeClr>
              </a:buClr>
              <a:buFont typeface="Wingdings 3" panose="05040102010807070707" pitchFamily="18" charset="2"/>
              <a:buChar char=""/>
            </a:pPr>
            <a:r>
              <a:rPr lang="en-US" sz="2000" dirty="0"/>
              <a:t>Market mapping can highlight gaps in the market but the reality is that there can be a gap in the market for a good reason. It may be that no business has 'filled the gap' because there are few customers who want that combination of features from the product. Or maybe a previous business has tried and failed. </a:t>
            </a:r>
            <a:endParaRPr lang="en-US" sz="2000" dirty="0" smtClean="0"/>
          </a:p>
          <a:p>
            <a:pPr marL="398463" indent="-398463">
              <a:buClr>
                <a:schemeClr val="accent6">
                  <a:lumMod val="50000"/>
                </a:schemeClr>
              </a:buClr>
              <a:buFont typeface="Wingdings 3" panose="05040102010807070707" pitchFamily="18" charset="2"/>
              <a:buChar char=""/>
            </a:pPr>
            <a:r>
              <a:rPr lang="en-US" sz="2000" dirty="0" smtClean="0"/>
              <a:t>This </a:t>
            </a:r>
            <a:r>
              <a:rPr lang="en-US" sz="2000" dirty="0"/>
              <a:t>could be the case for a unisex magazine: trying to meet the needs of both segments could mean that the product would not fully meet the needs of either and therefore it would be unpopular.</a:t>
            </a:r>
          </a:p>
        </p:txBody>
      </p:sp>
      <p:sp>
        <p:nvSpPr>
          <p:cNvPr id="6" name="Title 1"/>
          <p:cNvSpPr>
            <a:spLocks noGrp="1"/>
          </p:cNvSpPr>
          <p:nvPr>
            <p:ph type="title"/>
          </p:nvPr>
        </p:nvSpPr>
        <p:spPr>
          <a:xfrm>
            <a:off x="35496" y="72008"/>
            <a:ext cx="7704856" cy="548680"/>
          </a:xfrm>
        </p:spPr>
        <p:txBody>
          <a:bodyPr>
            <a:noAutofit/>
          </a:bodyPr>
          <a:lstStyle/>
          <a:p>
            <a:r>
              <a:rPr lang="en-GB" sz="3600" b="1" dirty="0" smtClean="0"/>
              <a:t>9.2 – Market Mapping – Finding a Gap</a:t>
            </a:r>
          </a:p>
        </p:txBody>
      </p:sp>
      <p:sp>
        <p:nvSpPr>
          <p:cNvPr id="7" name="Round Same Side Corner Rectangle 6">
            <a:hlinkClick r:id="" action="ppaction://noaction"/>
          </p:cNvPr>
          <p:cNvSpPr/>
          <p:nvPr/>
        </p:nvSpPr>
        <p:spPr>
          <a:xfrm>
            <a:off x="673224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53</a:t>
            </a:r>
            <a:endParaRPr lang="en-GB" sz="1200" b="1" dirty="0">
              <a:latin typeface="Arial" panose="020B0604020202020204" pitchFamily="34" charset="0"/>
              <a:cs typeface="Arial" panose="020B0604020202020204" pitchFamily="34" charset="0"/>
            </a:endParaRPr>
          </a:p>
        </p:txBody>
      </p:sp>
      <p:sp>
        <p:nvSpPr>
          <p:cNvPr id="3" name="Rectangle 2"/>
          <p:cNvSpPr/>
          <p:nvPr/>
        </p:nvSpPr>
        <p:spPr>
          <a:xfrm>
            <a:off x="323528" y="1094899"/>
            <a:ext cx="8496944" cy="646331"/>
          </a:xfrm>
          <a:prstGeom prst="rect">
            <a:avLst/>
          </a:prstGeom>
          <a:solidFill>
            <a:schemeClr val="tx2">
              <a:lumMod val="40000"/>
              <a:lumOff val="60000"/>
            </a:schemeClr>
          </a:solidFill>
          <a:ln w="57150">
            <a:solidFill>
              <a:srgbClr val="002060"/>
            </a:solidFill>
          </a:ln>
        </p:spPr>
        <p:txBody>
          <a:bodyPr wrap="square">
            <a:spAutoFit/>
          </a:bodyPr>
          <a:lstStyle/>
          <a:p>
            <a:pPr marL="0" marR="0" indent="0" algn="just">
              <a:spcBef>
                <a:spcPts val="0"/>
              </a:spcBef>
              <a:spcAft>
                <a:spcPts val="1015"/>
              </a:spcAft>
            </a:pPr>
            <a:r>
              <a:rPr lang="en-US" i="1" dirty="0" smtClean="0">
                <a:latin typeface="Arial" panose="020B0604020202020204" pitchFamily="34" charset="0"/>
                <a:ea typeface="Segoe UI" panose="020B0502040204020203" pitchFamily="34" charset="0"/>
                <a:cs typeface="Arial" panose="020B0604020202020204" pitchFamily="34" charset="0"/>
              </a:rPr>
              <a:t>"</a:t>
            </a:r>
            <a:r>
              <a:rPr lang="en-US" i="1" dirty="0">
                <a:latin typeface="Arial" panose="020B0604020202020204" pitchFamily="34" charset="0"/>
                <a:ea typeface="Segoe UI" panose="020B0502040204020203" pitchFamily="34" charset="0"/>
                <a:cs typeface="Arial" panose="020B0604020202020204" pitchFamily="34" charset="0"/>
              </a:rPr>
              <a:t>There's a gap in the market but no market in the gap."</a:t>
            </a:r>
            <a:r>
              <a:rPr lang="en-US" dirty="0">
                <a:solidFill>
                  <a:srgbClr val="000000"/>
                </a:solidFill>
                <a:latin typeface="Arial" panose="020B0604020202020204" pitchFamily="34" charset="0"/>
                <a:ea typeface="Segoe UI" panose="020B0502040204020203" pitchFamily="34" charset="0"/>
                <a:cs typeface="Arial" panose="020B0604020202020204" pitchFamily="34" charset="0"/>
              </a:rPr>
              <a:t> (Peter Jones, Dragons' Den).</a:t>
            </a:r>
            <a:endParaRPr lang="en-GB" i="1" dirty="0">
              <a:effectLst/>
              <a:latin typeface="Arial" panose="020B0604020202020204" pitchFamily="34" charset="0"/>
              <a:ea typeface="Segoe UI" panose="020B0502040204020203" pitchFamily="34" charset="0"/>
              <a:cs typeface="Arial" panose="020B0604020202020204" pitchFamily="34" charset="0"/>
            </a:endParaRPr>
          </a:p>
        </p:txBody>
      </p:sp>
      <p:sp>
        <p:nvSpPr>
          <p:cNvPr id="8" name="Rectangle 7"/>
          <p:cNvSpPr/>
          <p:nvPr/>
        </p:nvSpPr>
        <p:spPr>
          <a:xfrm>
            <a:off x="323528" y="5157192"/>
            <a:ext cx="8496944" cy="1477328"/>
          </a:xfrm>
          <a:prstGeom prst="rect">
            <a:avLst/>
          </a:prstGeom>
          <a:solidFill>
            <a:srgbClr val="FF7575"/>
          </a:solidFill>
          <a:ln w="57150">
            <a:solidFill>
              <a:srgbClr val="002060"/>
            </a:solidFill>
          </a:ln>
        </p:spPr>
        <p:txBody>
          <a:bodyPr wrap="square">
            <a:spAutoFit/>
          </a:bodyPr>
          <a:lstStyle/>
          <a:p>
            <a:pPr marL="0" marR="0" indent="0" algn="just">
              <a:spcBef>
                <a:spcPts val="0"/>
              </a:spcBef>
              <a:spcAft>
                <a:spcPts val="0"/>
              </a:spcAft>
            </a:pPr>
            <a:r>
              <a:rPr lang="en-US" b="1" i="1" dirty="0" smtClean="0">
                <a:latin typeface="Arial" panose="020B0604020202020204" pitchFamily="34" charset="0"/>
                <a:ea typeface="Segoe UI" panose="020B0502040204020203" pitchFamily="34" charset="0"/>
                <a:cs typeface="Arial" panose="020B0604020202020204" pitchFamily="34" charset="0"/>
              </a:rPr>
              <a:t>Watch out</a:t>
            </a:r>
          </a:p>
          <a:p>
            <a:pPr marL="0" marR="0" indent="0" algn="just">
              <a:spcBef>
                <a:spcPts val="0"/>
              </a:spcBef>
              <a:spcAft>
                <a:spcPts val="0"/>
              </a:spcAft>
            </a:pPr>
            <a:r>
              <a:rPr lang="en-US" dirty="0">
                <a:latin typeface="Arial" panose="020B0604020202020204" pitchFamily="34" charset="0"/>
                <a:ea typeface="Segoe UI" panose="020B0502040204020203" pitchFamily="34" charset="0"/>
                <a:cs typeface="Arial" panose="020B0604020202020204" pitchFamily="34" charset="0"/>
              </a:rPr>
              <a:t>There is often a gap in the market for luxury or high quality products at a low price. This may happen because businesses find it impossible to offer luxury or high quality at a low price; </a:t>
            </a:r>
            <a:r>
              <a:rPr lang="en-US" dirty="0" smtClean="0">
                <a:latin typeface="Arial" panose="020B0604020202020204" pitchFamily="34" charset="0"/>
                <a:ea typeface="Segoe UI" panose="020B0502040204020203" pitchFamily="34" charset="0"/>
                <a:cs typeface="Arial" panose="020B0604020202020204" pitchFamily="34" charset="0"/>
              </a:rPr>
              <a:t>alternatively </a:t>
            </a:r>
            <a:r>
              <a:rPr lang="en-US" dirty="0">
                <a:latin typeface="Arial" panose="020B0604020202020204" pitchFamily="34" charset="0"/>
                <a:ea typeface="Segoe UI" panose="020B0502040204020203" pitchFamily="34" charset="0"/>
                <a:cs typeface="Arial" panose="020B0604020202020204" pitchFamily="34" charset="0"/>
              </a:rPr>
              <a:t>offering it at a low price may actually take the luxury feel away from the product.</a:t>
            </a:r>
            <a:endParaRPr lang="en-GB" dirty="0">
              <a:effectLst/>
              <a:latin typeface="Arial" panose="020B0604020202020204" pitchFamily="34" charset="0"/>
              <a:ea typeface="Segoe UI" panose="020B0502040204020203" pitchFamily="34" charset="0"/>
              <a:cs typeface="Arial" panose="020B0604020202020204" pitchFamily="34" charset="0"/>
            </a:endParaRPr>
          </a:p>
        </p:txBody>
      </p:sp>
      <p:pic>
        <p:nvPicPr>
          <p:cNvPr id="12290" name="Picture 2" descr="Image result for gap in the market"/>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6804248" y="1883499"/>
            <a:ext cx="2016224" cy="1855029"/>
          </a:xfrm>
          <a:prstGeom prst="rect">
            <a:avLst/>
          </a:prstGeom>
          <a:noFill/>
          <a:extLst>
            <a:ext uri="{909E8E84-426E-40DD-AFC4-6F175D3DCCD1}">
              <a14:hiddenFill xmlns:a14="http://schemas.microsoft.com/office/drawing/2010/main">
                <a:solidFill>
                  <a:srgbClr val="FFFFFF"/>
                </a:solidFill>
              </a14:hiddenFill>
            </a:ext>
          </a:extLst>
        </p:spPr>
      </p:pic>
      <p:pic>
        <p:nvPicPr>
          <p:cNvPr id="12292" name="Picture 4" descr="Image result for gap in the marke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04248" y="3880797"/>
            <a:ext cx="2016224" cy="11341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52711642"/>
      </p:ext>
    </p:extLst>
  </p:cSld>
  <p:clrMapOvr>
    <a:masterClrMapping/>
  </p:clrMapOvr>
  <p:transition advClick="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122997"/>
            <a:ext cx="6336704" cy="5509200"/>
          </a:xfrm>
          <a:prstGeom prst="rect">
            <a:avLst/>
          </a:prstGeom>
        </p:spPr>
        <p:txBody>
          <a:bodyPr wrap="square">
            <a:spAutoFit/>
          </a:bodyPr>
          <a:lstStyle/>
          <a:p>
            <a:pPr marL="398463" indent="-398463">
              <a:buClr>
                <a:schemeClr val="accent6">
                  <a:lumMod val="50000"/>
                </a:schemeClr>
              </a:buClr>
              <a:buFont typeface="Wingdings 3" panose="05040102010807070707" pitchFamily="18" charset="2"/>
              <a:buChar char=""/>
            </a:pPr>
            <a:r>
              <a:rPr lang="en-US" sz="2200" dirty="0"/>
              <a:t>Sometimes a product loses its attractions for its target market. If the business is making a loss on it, the best strategy may be to discontinue production. But sometimes it can be </a:t>
            </a:r>
            <a:r>
              <a:rPr lang="en-US" sz="2200" b="1" dirty="0">
                <a:solidFill>
                  <a:srgbClr val="FF0000"/>
                </a:solidFill>
              </a:rPr>
              <a:t>repositioned</a:t>
            </a:r>
            <a:r>
              <a:rPr lang="en-US" sz="2200" dirty="0">
                <a:solidFill>
                  <a:srgbClr val="FF0000"/>
                </a:solidFill>
              </a:rPr>
              <a:t> </a:t>
            </a:r>
            <a:r>
              <a:rPr lang="en-US" sz="2200" dirty="0"/>
              <a:t>successfully. </a:t>
            </a:r>
            <a:r>
              <a:rPr lang="en-US" sz="2200" dirty="0" err="1"/>
              <a:t>Lucozade</a:t>
            </a:r>
            <a:r>
              <a:rPr lang="en-US" sz="2200" dirty="0"/>
              <a:t> did this; as a nutritional product for people in poor health, it was failing. Repackaged and advertised differently, it sold very well as an energy drink for fitness enthusiasts. </a:t>
            </a:r>
            <a:endParaRPr lang="en-US" sz="2200" dirty="0" smtClean="0"/>
          </a:p>
          <a:p>
            <a:pPr marL="398463" indent="-398463">
              <a:buClr>
                <a:schemeClr val="accent6">
                  <a:lumMod val="50000"/>
                </a:schemeClr>
              </a:buClr>
              <a:buFont typeface="Wingdings 3" panose="05040102010807070707" pitchFamily="18" charset="2"/>
              <a:buChar char=""/>
            </a:pPr>
            <a:r>
              <a:rPr lang="en-US" sz="2200" dirty="0"/>
              <a:t>By 2012, some brands in the magazine market had repositioned themselves or left the market altogether. Publishers found that the Sugar brand no longer met its customer needs and it was discontinued, whilst the Bliss brand was repositioned to the 'tweenies' (ages 12-15) market</a:t>
            </a:r>
          </a:p>
        </p:txBody>
      </p:sp>
      <p:sp>
        <p:nvSpPr>
          <p:cNvPr id="6" name="Title 1"/>
          <p:cNvSpPr>
            <a:spLocks noGrp="1"/>
          </p:cNvSpPr>
          <p:nvPr>
            <p:ph type="title"/>
          </p:nvPr>
        </p:nvSpPr>
        <p:spPr>
          <a:xfrm>
            <a:off x="35496" y="72008"/>
            <a:ext cx="7704856" cy="548680"/>
          </a:xfrm>
        </p:spPr>
        <p:txBody>
          <a:bodyPr>
            <a:noAutofit/>
          </a:bodyPr>
          <a:lstStyle/>
          <a:p>
            <a:r>
              <a:rPr lang="en-GB" sz="4000" b="1" dirty="0" smtClean="0"/>
              <a:t>9.3 – Product Repositioning</a:t>
            </a:r>
          </a:p>
        </p:txBody>
      </p:sp>
      <p:sp>
        <p:nvSpPr>
          <p:cNvPr id="7" name="Round Same Side Corner Rectangle 6">
            <a:hlinkClick r:id="" action="ppaction://noaction"/>
          </p:cNvPr>
          <p:cNvSpPr/>
          <p:nvPr/>
        </p:nvSpPr>
        <p:spPr>
          <a:xfrm>
            <a:off x="673224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53</a:t>
            </a:r>
            <a:endParaRPr lang="en-GB" sz="1200" b="1" dirty="0">
              <a:latin typeface="Arial" panose="020B0604020202020204" pitchFamily="34" charset="0"/>
              <a:cs typeface="Arial" panose="020B0604020202020204" pitchFamily="34" charset="0"/>
            </a:endParaRPr>
          </a:p>
        </p:txBody>
      </p:sp>
      <p:pic>
        <p:nvPicPr>
          <p:cNvPr id="5" name="9 - Lucozade Sport- Made To Move">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9"/>
          <a:stretch>
            <a:fillRect/>
          </a:stretch>
        </p:blipFill>
        <p:spPr>
          <a:xfrm>
            <a:off x="6657824" y="3307019"/>
            <a:ext cx="2088020" cy="1174511"/>
          </a:xfrm>
          <a:prstGeom prst="rect">
            <a:avLst/>
          </a:prstGeom>
        </p:spPr>
      </p:pic>
      <p:pic>
        <p:nvPicPr>
          <p:cNvPr id="9" name="9 - Top 10 Marketing Fails">
            <a:hlinkClick r:id="" action="ppaction://media"/>
          </p:cNvPr>
          <p:cNvPicPr>
            <a:picLocks noChangeAspect="1"/>
          </p:cNvPicPr>
          <p:nvPr>
            <a:videoFile r:link="rId4"/>
            <p:extLst>
              <p:ext uri="{DAA4B4D4-6D71-4841-9C94-3DE7FCFB9230}">
                <p14:media xmlns:p14="http://schemas.microsoft.com/office/powerpoint/2010/main" r:embed="rId3"/>
              </p:ext>
            </p:extLst>
          </p:nvPr>
        </p:nvPicPr>
        <p:blipFill>
          <a:blip r:embed="rId10"/>
          <a:stretch>
            <a:fillRect/>
          </a:stretch>
        </p:blipFill>
        <p:spPr>
          <a:xfrm>
            <a:off x="6660232" y="4982652"/>
            <a:ext cx="2160241" cy="1214187"/>
          </a:xfrm>
          <a:prstGeom prst="rect">
            <a:avLst/>
          </a:prstGeom>
        </p:spPr>
      </p:pic>
      <p:pic>
        <p:nvPicPr>
          <p:cNvPr id="10" name="9 -  Lucozade ad from 1972">
            <a:hlinkClick r:id="" action="ppaction://media"/>
          </p:cNvPr>
          <p:cNvPicPr>
            <a:picLocks noChangeAspect="1"/>
          </p:cNvPicPr>
          <p:nvPr>
            <a:videoFile r:link="rId6"/>
            <p:extLst>
              <p:ext uri="{DAA4B4D4-6D71-4841-9C94-3DE7FCFB9230}">
                <p14:media xmlns:p14="http://schemas.microsoft.com/office/powerpoint/2010/main" r:embed="rId5"/>
              </p:ext>
            </p:extLst>
          </p:nvPr>
        </p:nvPicPr>
        <p:blipFill>
          <a:blip r:embed="rId11"/>
          <a:stretch>
            <a:fillRect/>
          </a:stretch>
        </p:blipFill>
        <p:spPr>
          <a:xfrm>
            <a:off x="6660232" y="1124620"/>
            <a:ext cx="2160240" cy="1620180"/>
          </a:xfrm>
          <a:prstGeom prst="rect">
            <a:avLst/>
          </a:prstGeom>
        </p:spPr>
      </p:pic>
      <p:sp>
        <p:nvSpPr>
          <p:cNvPr id="13" name="Rectangle 12">
            <a:hlinkClick r:id="rId12" action="ppaction://hlinkfile"/>
          </p:cNvPr>
          <p:cNvSpPr/>
          <p:nvPr/>
        </p:nvSpPr>
        <p:spPr>
          <a:xfrm>
            <a:off x="7164288" y="6293643"/>
            <a:ext cx="1152128" cy="338554"/>
          </a:xfrm>
          <a:prstGeom prst="rect">
            <a:avLst/>
          </a:prstGeom>
          <a:solidFill>
            <a:srgbClr val="FFC000"/>
          </a:solidFill>
          <a:ln w="57150">
            <a:solidFill>
              <a:srgbClr val="002060"/>
            </a:solidFill>
          </a:ln>
        </p:spPr>
        <p:txBody>
          <a:bodyPr wrap="square">
            <a:spAutoFit/>
          </a:bodyPr>
          <a:lstStyle/>
          <a:p>
            <a:pPr algn="ctr"/>
            <a:r>
              <a:rPr lang="en-GB" sz="1600" dirty="0" smtClean="0"/>
              <a:t>Click Here</a:t>
            </a:r>
            <a:endParaRPr lang="en-GB" sz="1600" dirty="0"/>
          </a:p>
        </p:txBody>
      </p:sp>
      <p:sp>
        <p:nvSpPr>
          <p:cNvPr id="14" name="Rectangle 13">
            <a:hlinkClick r:id="rId13" action="ppaction://hlinkfile"/>
          </p:cNvPr>
          <p:cNvSpPr/>
          <p:nvPr/>
        </p:nvSpPr>
        <p:spPr>
          <a:xfrm>
            <a:off x="7164288" y="4530606"/>
            <a:ext cx="1152128" cy="338554"/>
          </a:xfrm>
          <a:prstGeom prst="rect">
            <a:avLst/>
          </a:prstGeom>
          <a:solidFill>
            <a:srgbClr val="FFC000"/>
          </a:solidFill>
          <a:ln w="57150">
            <a:solidFill>
              <a:srgbClr val="002060"/>
            </a:solidFill>
          </a:ln>
        </p:spPr>
        <p:txBody>
          <a:bodyPr wrap="square">
            <a:spAutoFit/>
          </a:bodyPr>
          <a:lstStyle/>
          <a:p>
            <a:pPr algn="ctr"/>
            <a:r>
              <a:rPr lang="en-GB" sz="1600" dirty="0" smtClean="0"/>
              <a:t>Click Here</a:t>
            </a:r>
            <a:endParaRPr lang="en-GB" sz="1600" dirty="0"/>
          </a:p>
        </p:txBody>
      </p:sp>
      <p:sp>
        <p:nvSpPr>
          <p:cNvPr id="15" name="Rectangle 14">
            <a:hlinkClick r:id="rId14" action="ppaction://hlinkfile"/>
          </p:cNvPr>
          <p:cNvSpPr/>
          <p:nvPr/>
        </p:nvSpPr>
        <p:spPr>
          <a:xfrm>
            <a:off x="7164288" y="2841604"/>
            <a:ext cx="1152128" cy="338554"/>
          </a:xfrm>
          <a:prstGeom prst="rect">
            <a:avLst/>
          </a:prstGeom>
          <a:solidFill>
            <a:srgbClr val="FFC000"/>
          </a:solidFill>
          <a:ln w="57150">
            <a:solidFill>
              <a:srgbClr val="002060"/>
            </a:solidFill>
          </a:ln>
        </p:spPr>
        <p:txBody>
          <a:bodyPr wrap="square">
            <a:spAutoFit/>
          </a:bodyPr>
          <a:lstStyle/>
          <a:p>
            <a:pPr algn="ctr"/>
            <a:r>
              <a:rPr lang="en-GB" sz="1600" dirty="0" smtClean="0"/>
              <a:t>Click Here</a:t>
            </a:r>
            <a:endParaRPr lang="en-GB" sz="1600" dirty="0"/>
          </a:p>
        </p:txBody>
      </p:sp>
    </p:spTree>
    <p:extLst>
      <p:ext uri="{BB962C8B-B14F-4D97-AF65-F5344CB8AC3E}">
        <p14:creationId xmlns:p14="http://schemas.microsoft.com/office/powerpoint/2010/main" val="4158855130"/>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9"/>
                                        </p:tgtEl>
                                      </p:cBhvr>
                                    </p:cmd>
                                  </p:childTnLst>
                                </p:cTn>
                              </p:par>
                            </p:childTnLst>
                          </p:cTn>
                        </p:par>
                      </p:childTnLst>
                    </p:cTn>
                  </p:par>
                </p:childTnLst>
              </p:cTn>
              <p:nextCondLst>
                <p:cond evt="onClick" delay="0">
                  <p:tgtEl>
                    <p:spTgt spid="9"/>
                  </p:tgtEl>
                </p:cond>
              </p:nextCondLst>
            </p:seq>
            <p:video>
              <p:cMediaNode vol="80000">
                <p:cTn id="13" fill="hold" display="0">
                  <p:stCondLst>
                    <p:cond delay="indefinite"/>
                  </p:stCondLst>
                </p:cTn>
                <p:tgtEl>
                  <p:spTgt spid="9"/>
                </p:tgtEl>
              </p:cMediaNode>
            </p:video>
            <p:seq concurrent="1" nextAc="seek">
              <p:cTn id="14" restart="whenNotActive" fill="hold" evtFilter="cancelBubble" nodeType="interactiveSeq">
                <p:stCondLst>
                  <p:cond evt="onClick" delay="0">
                    <p:tgtEl>
                      <p:spTgt spid="10"/>
                    </p:tgtEl>
                  </p:cond>
                </p:stCondLst>
                <p:endSync evt="end" delay="0">
                  <p:rtn val="all"/>
                </p:endSync>
                <p:childTnLst>
                  <p:par>
                    <p:cTn id="15" fill="hold">
                      <p:stCondLst>
                        <p:cond delay="0"/>
                      </p:stCondLst>
                      <p:childTnLst>
                        <p:par>
                          <p:cTn id="16" fill="hold">
                            <p:stCondLst>
                              <p:cond delay="0"/>
                            </p:stCondLst>
                            <p:childTnLst>
                              <p:par>
                                <p:cTn id="17" presetID="2" presetClass="mediacall" presetSubtype="0" fill="hold" nodeType="clickEffect">
                                  <p:stCondLst>
                                    <p:cond delay="0"/>
                                  </p:stCondLst>
                                  <p:childTnLst>
                                    <p:cmd type="call" cmd="togglePause">
                                      <p:cBhvr>
                                        <p:cTn id="18" dur="1" fill="hold"/>
                                        <p:tgtEl>
                                          <p:spTgt spid="10"/>
                                        </p:tgtEl>
                                      </p:cBhvr>
                                    </p:cmd>
                                  </p:childTnLst>
                                </p:cTn>
                              </p:par>
                            </p:childTnLst>
                          </p:cTn>
                        </p:par>
                      </p:childTnLst>
                    </p:cTn>
                  </p:par>
                </p:childTnLst>
              </p:cTn>
              <p:nextCondLst>
                <p:cond evt="onClick" delay="0">
                  <p:tgtEl>
                    <p:spTgt spid="10"/>
                  </p:tgtEl>
                </p:cond>
              </p:nextCondLst>
            </p:seq>
            <p:video>
              <p:cMediaNode vol="80000">
                <p:cTn id="19" fill="hold" display="0">
                  <p:stCondLst>
                    <p:cond delay="indefinite"/>
                  </p:stCondLst>
                </p:cTn>
                <p:tgtEl>
                  <p:spTgt spid="10"/>
                </p:tgtEl>
              </p:cMediaNode>
            </p:vide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122997"/>
            <a:ext cx="6336704" cy="2308324"/>
          </a:xfrm>
          <a:prstGeom prst="rect">
            <a:avLst/>
          </a:prstGeom>
          <a:solidFill>
            <a:schemeClr val="accent1">
              <a:lumMod val="40000"/>
              <a:lumOff val="60000"/>
            </a:schemeClr>
          </a:solidFill>
          <a:ln w="57150">
            <a:solidFill>
              <a:srgbClr val="002060"/>
            </a:solidFill>
          </a:ln>
        </p:spPr>
        <p:txBody>
          <a:bodyPr wrap="square">
            <a:spAutoFit/>
          </a:bodyPr>
          <a:lstStyle/>
          <a:p>
            <a:pPr>
              <a:buClr>
                <a:schemeClr val="accent6">
                  <a:lumMod val="50000"/>
                </a:schemeClr>
              </a:buClr>
            </a:pPr>
            <a:r>
              <a:rPr lang="en-US" dirty="0"/>
              <a:t>A </a:t>
            </a:r>
            <a:r>
              <a:rPr lang="en-US" b="1" dirty="0">
                <a:solidFill>
                  <a:srgbClr val="FF0000"/>
                </a:solidFill>
              </a:rPr>
              <a:t>market map </a:t>
            </a:r>
            <a:r>
              <a:rPr lang="en-US" dirty="0"/>
              <a:t>is a tool that plots brands in the market according to how they meet customers' needs. It allows a business to position individual products effectively.</a:t>
            </a:r>
          </a:p>
          <a:p>
            <a:pPr>
              <a:buClr>
                <a:schemeClr val="accent6">
                  <a:lumMod val="50000"/>
                </a:schemeClr>
              </a:buClr>
            </a:pPr>
            <a:r>
              <a:rPr lang="en-US" dirty="0"/>
              <a:t>A </a:t>
            </a:r>
            <a:r>
              <a:rPr lang="en-US" b="1" dirty="0">
                <a:solidFill>
                  <a:srgbClr val="FF0000"/>
                </a:solidFill>
              </a:rPr>
              <a:t>gap in the market </a:t>
            </a:r>
            <a:r>
              <a:rPr lang="en-US" dirty="0"/>
              <a:t>indicates that there is scope for a new product that is not currently being provided.</a:t>
            </a:r>
          </a:p>
          <a:p>
            <a:pPr>
              <a:buClr>
                <a:schemeClr val="accent6">
                  <a:lumMod val="50000"/>
                </a:schemeClr>
              </a:buClr>
            </a:pPr>
            <a:r>
              <a:rPr lang="en-US" b="1" dirty="0">
                <a:solidFill>
                  <a:srgbClr val="FF0000"/>
                </a:solidFill>
              </a:rPr>
              <a:t>Repositioning</a:t>
            </a:r>
            <a:r>
              <a:rPr lang="en-US" dirty="0">
                <a:solidFill>
                  <a:srgbClr val="FF0000"/>
                </a:solidFill>
              </a:rPr>
              <a:t> </a:t>
            </a:r>
            <a:r>
              <a:rPr lang="en-US" dirty="0"/>
              <a:t>means targeting a different segment of the market, one where its individual features are more in keeping with the needs of the customer.</a:t>
            </a:r>
          </a:p>
        </p:txBody>
      </p:sp>
      <p:sp>
        <p:nvSpPr>
          <p:cNvPr id="6" name="Title 1"/>
          <p:cNvSpPr>
            <a:spLocks noGrp="1"/>
          </p:cNvSpPr>
          <p:nvPr>
            <p:ph type="title"/>
          </p:nvPr>
        </p:nvSpPr>
        <p:spPr>
          <a:xfrm>
            <a:off x="35496" y="72008"/>
            <a:ext cx="7704856" cy="548680"/>
          </a:xfrm>
        </p:spPr>
        <p:txBody>
          <a:bodyPr>
            <a:noAutofit/>
          </a:bodyPr>
          <a:lstStyle/>
          <a:p>
            <a:r>
              <a:rPr lang="en-GB" sz="4000" b="1" dirty="0" smtClean="0"/>
              <a:t>9.3 – Product Repositioning</a:t>
            </a:r>
          </a:p>
        </p:txBody>
      </p:sp>
      <p:sp>
        <p:nvSpPr>
          <p:cNvPr id="7" name="Round Same Side Corner Rectangle 6">
            <a:hlinkClick r:id="" action="ppaction://noaction"/>
          </p:cNvPr>
          <p:cNvSpPr/>
          <p:nvPr/>
        </p:nvSpPr>
        <p:spPr>
          <a:xfrm>
            <a:off x="673224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54</a:t>
            </a:r>
            <a:endParaRPr lang="en-GB" sz="1200" b="1" dirty="0">
              <a:latin typeface="Arial" panose="020B0604020202020204" pitchFamily="34" charset="0"/>
              <a:cs typeface="Arial" panose="020B0604020202020204" pitchFamily="34" charset="0"/>
            </a:endParaRPr>
          </a:p>
        </p:txBody>
      </p:sp>
      <p:pic>
        <p:nvPicPr>
          <p:cNvPr id="5" name="9 - Lucozade Sport- Made To Move">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9"/>
          <a:stretch>
            <a:fillRect/>
          </a:stretch>
        </p:blipFill>
        <p:spPr>
          <a:xfrm>
            <a:off x="6657824" y="3307019"/>
            <a:ext cx="2088020" cy="1174511"/>
          </a:xfrm>
          <a:prstGeom prst="rect">
            <a:avLst/>
          </a:prstGeom>
        </p:spPr>
      </p:pic>
      <p:pic>
        <p:nvPicPr>
          <p:cNvPr id="9" name="9 - Top 10 Marketing Fails">
            <a:hlinkClick r:id="" action="ppaction://media"/>
          </p:cNvPr>
          <p:cNvPicPr>
            <a:picLocks noChangeAspect="1"/>
          </p:cNvPicPr>
          <p:nvPr>
            <a:videoFile r:link="rId4"/>
            <p:extLst>
              <p:ext uri="{DAA4B4D4-6D71-4841-9C94-3DE7FCFB9230}">
                <p14:media xmlns:p14="http://schemas.microsoft.com/office/powerpoint/2010/main" r:embed="rId3"/>
              </p:ext>
            </p:extLst>
          </p:nvPr>
        </p:nvPicPr>
        <p:blipFill>
          <a:blip r:embed="rId10"/>
          <a:stretch>
            <a:fillRect/>
          </a:stretch>
        </p:blipFill>
        <p:spPr>
          <a:xfrm>
            <a:off x="6660232" y="4982652"/>
            <a:ext cx="2160241" cy="1214187"/>
          </a:xfrm>
          <a:prstGeom prst="rect">
            <a:avLst/>
          </a:prstGeom>
        </p:spPr>
      </p:pic>
      <p:pic>
        <p:nvPicPr>
          <p:cNvPr id="10" name="9 -  Lucozade ad from 1972">
            <a:hlinkClick r:id="" action="ppaction://media"/>
          </p:cNvPr>
          <p:cNvPicPr>
            <a:picLocks noChangeAspect="1"/>
          </p:cNvPicPr>
          <p:nvPr>
            <a:videoFile r:link="rId6"/>
            <p:extLst>
              <p:ext uri="{DAA4B4D4-6D71-4841-9C94-3DE7FCFB9230}">
                <p14:media xmlns:p14="http://schemas.microsoft.com/office/powerpoint/2010/main" r:embed="rId5"/>
              </p:ext>
            </p:extLst>
          </p:nvPr>
        </p:nvPicPr>
        <p:blipFill>
          <a:blip r:embed="rId11"/>
          <a:stretch>
            <a:fillRect/>
          </a:stretch>
        </p:blipFill>
        <p:spPr>
          <a:xfrm>
            <a:off x="6660232" y="1124620"/>
            <a:ext cx="2160240" cy="1620180"/>
          </a:xfrm>
          <a:prstGeom prst="rect">
            <a:avLst/>
          </a:prstGeom>
        </p:spPr>
      </p:pic>
      <p:sp>
        <p:nvSpPr>
          <p:cNvPr id="13" name="Rectangle 12">
            <a:hlinkClick r:id="rId12" action="ppaction://hlinkfile"/>
          </p:cNvPr>
          <p:cNvSpPr/>
          <p:nvPr/>
        </p:nvSpPr>
        <p:spPr>
          <a:xfrm>
            <a:off x="7164288" y="6293643"/>
            <a:ext cx="1152128" cy="338554"/>
          </a:xfrm>
          <a:prstGeom prst="rect">
            <a:avLst/>
          </a:prstGeom>
          <a:solidFill>
            <a:srgbClr val="FFC000"/>
          </a:solidFill>
          <a:ln w="57150">
            <a:solidFill>
              <a:srgbClr val="002060"/>
            </a:solidFill>
          </a:ln>
        </p:spPr>
        <p:txBody>
          <a:bodyPr wrap="square">
            <a:spAutoFit/>
          </a:bodyPr>
          <a:lstStyle/>
          <a:p>
            <a:pPr algn="ctr"/>
            <a:r>
              <a:rPr lang="en-GB" sz="1600" dirty="0" smtClean="0"/>
              <a:t>Click Here</a:t>
            </a:r>
            <a:endParaRPr lang="en-GB" sz="1600" dirty="0"/>
          </a:p>
        </p:txBody>
      </p:sp>
      <p:sp>
        <p:nvSpPr>
          <p:cNvPr id="14" name="Rectangle 13">
            <a:hlinkClick r:id="rId13" action="ppaction://hlinkfile"/>
          </p:cNvPr>
          <p:cNvSpPr/>
          <p:nvPr/>
        </p:nvSpPr>
        <p:spPr>
          <a:xfrm>
            <a:off x="7164288" y="4530606"/>
            <a:ext cx="1152128" cy="338554"/>
          </a:xfrm>
          <a:prstGeom prst="rect">
            <a:avLst/>
          </a:prstGeom>
          <a:solidFill>
            <a:srgbClr val="FFC000"/>
          </a:solidFill>
          <a:ln w="57150">
            <a:solidFill>
              <a:srgbClr val="002060"/>
            </a:solidFill>
          </a:ln>
        </p:spPr>
        <p:txBody>
          <a:bodyPr wrap="square">
            <a:spAutoFit/>
          </a:bodyPr>
          <a:lstStyle/>
          <a:p>
            <a:pPr algn="ctr"/>
            <a:r>
              <a:rPr lang="en-GB" sz="1600" dirty="0" smtClean="0"/>
              <a:t>Click Here</a:t>
            </a:r>
            <a:endParaRPr lang="en-GB" sz="1600" dirty="0"/>
          </a:p>
        </p:txBody>
      </p:sp>
      <p:sp>
        <p:nvSpPr>
          <p:cNvPr id="15" name="Rectangle 14">
            <a:hlinkClick r:id="rId14" action="ppaction://hlinkfile"/>
          </p:cNvPr>
          <p:cNvSpPr/>
          <p:nvPr/>
        </p:nvSpPr>
        <p:spPr>
          <a:xfrm>
            <a:off x="7164288" y="2841604"/>
            <a:ext cx="1152128" cy="338554"/>
          </a:xfrm>
          <a:prstGeom prst="rect">
            <a:avLst/>
          </a:prstGeom>
          <a:solidFill>
            <a:srgbClr val="FFC000"/>
          </a:solidFill>
          <a:ln w="57150">
            <a:solidFill>
              <a:srgbClr val="002060"/>
            </a:solidFill>
          </a:ln>
        </p:spPr>
        <p:txBody>
          <a:bodyPr wrap="square">
            <a:spAutoFit/>
          </a:bodyPr>
          <a:lstStyle/>
          <a:p>
            <a:pPr algn="ctr"/>
            <a:r>
              <a:rPr lang="en-GB" sz="1600" dirty="0" smtClean="0"/>
              <a:t>Click Here</a:t>
            </a:r>
            <a:endParaRPr lang="en-GB" sz="1600" dirty="0"/>
          </a:p>
        </p:txBody>
      </p:sp>
      <p:sp>
        <p:nvSpPr>
          <p:cNvPr id="12" name="Rectangle 11"/>
          <p:cNvSpPr/>
          <p:nvPr/>
        </p:nvSpPr>
        <p:spPr>
          <a:xfrm>
            <a:off x="251520" y="3530039"/>
            <a:ext cx="6336704" cy="3139321"/>
          </a:xfrm>
          <a:prstGeom prst="rect">
            <a:avLst/>
          </a:prstGeom>
        </p:spPr>
        <p:txBody>
          <a:bodyPr wrap="square">
            <a:spAutoFit/>
          </a:bodyPr>
          <a:lstStyle/>
          <a:p>
            <a:pPr>
              <a:buClr>
                <a:schemeClr val="accent6">
                  <a:lumMod val="50000"/>
                </a:schemeClr>
              </a:buClr>
            </a:pPr>
            <a:r>
              <a:rPr lang="en-US" b="1" dirty="0">
                <a:solidFill>
                  <a:srgbClr val="FF0000"/>
                </a:solidFill>
              </a:rPr>
              <a:t>Show your understanding</a:t>
            </a:r>
          </a:p>
          <a:p>
            <a:pPr marL="398463" indent="-398463">
              <a:buClr>
                <a:schemeClr val="accent6">
                  <a:lumMod val="50000"/>
                </a:schemeClr>
              </a:buClr>
              <a:buFont typeface="+mj-lt"/>
              <a:buAutoNum type="arabicPeriod"/>
            </a:pPr>
            <a:r>
              <a:rPr lang="en-US" dirty="0" smtClean="0">
                <a:solidFill>
                  <a:srgbClr val="FF0000"/>
                </a:solidFill>
              </a:rPr>
              <a:t>Complete </a:t>
            </a:r>
            <a:r>
              <a:rPr lang="en-US" dirty="0">
                <a:solidFill>
                  <a:srgbClr val="FF0000"/>
                </a:solidFill>
              </a:rPr>
              <a:t>an </a:t>
            </a:r>
            <a:r>
              <a:rPr lang="en-US" dirty="0" smtClean="0">
                <a:solidFill>
                  <a:srgbClr val="FF0000"/>
                </a:solidFill>
              </a:rPr>
              <a:t>up-to-date </a:t>
            </a:r>
            <a:r>
              <a:rPr lang="en-US" dirty="0">
                <a:solidFill>
                  <a:srgbClr val="FF0000"/>
                </a:solidFill>
              </a:rPr>
              <a:t>version of the market map for </a:t>
            </a:r>
            <a:r>
              <a:rPr lang="en-US" dirty="0" smtClean="0">
                <a:solidFill>
                  <a:srgbClr val="FF0000"/>
                </a:solidFill>
              </a:rPr>
              <a:t>clothes shops </a:t>
            </a:r>
            <a:r>
              <a:rPr lang="en-US" dirty="0">
                <a:solidFill>
                  <a:srgbClr val="FF0000"/>
                </a:solidFill>
              </a:rPr>
              <a:t>in the </a:t>
            </a:r>
            <a:r>
              <a:rPr lang="en-US" dirty="0" smtClean="0">
                <a:solidFill>
                  <a:srgbClr val="FF0000"/>
                </a:solidFill>
              </a:rPr>
              <a:t>your country, </a:t>
            </a:r>
            <a:r>
              <a:rPr lang="en-US" dirty="0">
                <a:solidFill>
                  <a:srgbClr val="FF0000"/>
                </a:solidFill>
              </a:rPr>
              <a:t>using your own choice of axes.</a:t>
            </a:r>
          </a:p>
          <a:p>
            <a:pPr marL="398463" indent="-398463">
              <a:buClr>
                <a:schemeClr val="accent6">
                  <a:lumMod val="50000"/>
                </a:schemeClr>
              </a:buClr>
              <a:buFont typeface="+mj-lt"/>
              <a:buAutoNum type="arabicPeriod"/>
            </a:pPr>
            <a:r>
              <a:rPr lang="en-US" dirty="0" smtClean="0">
                <a:solidFill>
                  <a:srgbClr val="FF0000"/>
                </a:solidFill>
              </a:rPr>
              <a:t>Do </a:t>
            </a:r>
            <a:r>
              <a:rPr lang="en-US" dirty="0">
                <a:solidFill>
                  <a:srgbClr val="FF0000"/>
                </a:solidFill>
              </a:rPr>
              <a:t>you think there are any current gaps in the market, creating an opportunity for a new </a:t>
            </a:r>
            <a:r>
              <a:rPr lang="en-US" dirty="0" smtClean="0">
                <a:solidFill>
                  <a:srgbClr val="FF0000"/>
                </a:solidFill>
              </a:rPr>
              <a:t>clothing brand? </a:t>
            </a:r>
            <a:r>
              <a:rPr lang="en-US" dirty="0">
                <a:solidFill>
                  <a:srgbClr val="FF0000"/>
                </a:solidFill>
              </a:rPr>
              <a:t>If so, justify your thoughts.</a:t>
            </a:r>
          </a:p>
          <a:p>
            <a:pPr marL="398463" indent="-398463">
              <a:buClr>
                <a:schemeClr val="accent6">
                  <a:lumMod val="50000"/>
                </a:schemeClr>
              </a:buClr>
              <a:buFont typeface="+mj-lt"/>
              <a:buAutoNum type="arabicPeriod"/>
            </a:pPr>
            <a:r>
              <a:rPr lang="en-US" dirty="0" smtClean="0">
                <a:solidFill>
                  <a:srgbClr val="FF0000"/>
                </a:solidFill>
              </a:rPr>
              <a:t>Are </a:t>
            </a:r>
            <a:r>
              <a:rPr lang="en-US" dirty="0">
                <a:solidFill>
                  <a:srgbClr val="FF0000"/>
                </a:solidFill>
              </a:rPr>
              <a:t>there any brands that could do with repositioning? If so, justify your thoughts.</a:t>
            </a:r>
          </a:p>
          <a:p>
            <a:pPr marL="398463" indent="-398463">
              <a:buClr>
                <a:schemeClr val="accent6">
                  <a:lumMod val="50000"/>
                </a:schemeClr>
              </a:buClr>
              <a:buFont typeface="+mj-lt"/>
              <a:buAutoNum type="arabicPeriod"/>
            </a:pPr>
            <a:r>
              <a:rPr lang="en-US" dirty="0" smtClean="0">
                <a:solidFill>
                  <a:srgbClr val="FF0000"/>
                </a:solidFill>
              </a:rPr>
              <a:t>Explain </a:t>
            </a:r>
            <a:r>
              <a:rPr lang="en-US" dirty="0">
                <a:solidFill>
                  <a:srgbClr val="FF0000"/>
                </a:solidFill>
              </a:rPr>
              <a:t>why businesses sometimes reposition brands rather than creating new ones</a:t>
            </a:r>
          </a:p>
        </p:txBody>
      </p:sp>
    </p:spTree>
    <p:extLst>
      <p:ext uri="{BB962C8B-B14F-4D97-AF65-F5344CB8AC3E}">
        <p14:creationId xmlns:p14="http://schemas.microsoft.com/office/powerpoint/2010/main" val="1206578750"/>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9"/>
                                        </p:tgtEl>
                                      </p:cBhvr>
                                    </p:cmd>
                                  </p:childTnLst>
                                </p:cTn>
                              </p:par>
                            </p:childTnLst>
                          </p:cTn>
                        </p:par>
                      </p:childTnLst>
                    </p:cTn>
                  </p:par>
                </p:childTnLst>
              </p:cTn>
              <p:nextCondLst>
                <p:cond evt="onClick" delay="0">
                  <p:tgtEl>
                    <p:spTgt spid="9"/>
                  </p:tgtEl>
                </p:cond>
              </p:nextCondLst>
            </p:seq>
            <p:video>
              <p:cMediaNode vol="80000">
                <p:cTn id="13" fill="hold" display="0">
                  <p:stCondLst>
                    <p:cond delay="indefinite"/>
                  </p:stCondLst>
                </p:cTn>
                <p:tgtEl>
                  <p:spTgt spid="9"/>
                </p:tgtEl>
              </p:cMediaNode>
            </p:video>
            <p:seq concurrent="1" nextAc="seek">
              <p:cTn id="14" restart="whenNotActive" fill="hold" evtFilter="cancelBubble" nodeType="interactiveSeq">
                <p:stCondLst>
                  <p:cond evt="onClick" delay="0">
                    <p:tgtEl>
                      <p:spTgt spid="10"/>
                    </p:tgtEl>
                  </p:cond>
                </p:stCondLst>
                <p:endSync evt="end" delay="0">
                  <p:rtn val="all"/>
                </p:endSync>
                <p:childTnLst>
                  <p:par>
                    <p:cTn id="15" fill="hold">
                      <p:stCondLst>
                        <p:cond delay="0"/>
                      </p:stCondLst>
                      <p:childTnLst>
                        <p:par>
                          <p:cTn id="16" fill="hold">
                            <p:stCondLst>
                              <p:cond delay="0"/>
                            </p:stCondLst>
                            <p:childTnLst>
                              <p:par>
                                <p:cTn id="17" presetID="2" presetClass="mediacall" presetSubtype="0" fill="hold" nodeType="clickEffect">
                                  <p:stCondLst>
                                    <p:cond delay="0"/>
                                  </p:stCondLst>
                                  <p:childTnLst>
                                    <p:cmd type="call" cmd="togglePause">
                                      <p:cBhvr>
                                        <p:cTn id="18" dur="1" fill="hold"/>
                                        <p:tgtEl>
                                          <p:spTgt spid="10"/>
                                        </p:tgtEl>
                                      </p:cBhvr>
                                    </p:cmd>
                                  </p:childTnLst>
                                </p:cTn>
                              </p:par>
                            </p:childTnLst>
                          </p:cTn>
                        </p:par>
                      </p:childTnLst>
                    </p:cTn>
                  </p:par>
                </p:childTnLst>
              </p:cTn>
              <p:nextCondLst>
                <p:cond evt="onClick" delay="0">
                  <p:tgtEl>
                    <p:spTgt spid="10"/>
                  </p:tgtEl>
                </p:cond>
              </p:nextCondLst>
            </p:seq>
            <p:video>
              <p:cMediaNode vol="80000">
                <p:cTn id="19" fill="hold" display="0">
                  <p:stCondLst>
                    <p:cond delay="indefinite"/>
                  </p:stCondLst>
                </p:cTn>
                <p:tgtEl>
                  <p:spTgt spid="10"/>
                </p:tgtEl>
              </p:cMediaNode>
            </p:vide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0"/>
            <a:ext cx="7704856" cy="620688"/>
          </a:xfrm>
        </p:spPr>
        <p:txBody>
          <a:bodyPr>
            <a:noAutofit/>
          </a:bodyPr>
          <a:lstStyle/>
          <a:p>
            <a:r>
              <a:rPr lang="en-GB" sz="3700" b="1" dirty="0" smtClean="0"/>
              <a:t>1 – New Business Ideas - Expectations</a:t>
            </a:r>
          </a:p>
        </p:txBody>
      </p:sp>
      <p:sp>
        <p:nvSpPr>
          <p:cNvPr id="2" name="Rectangle 1"/>
          <p:cNvSpPr/>
          <p:nvPr/>
        </p:nvSpPr>
        <p:spPr>
          <a:xfrm>
            <a:off x="251520" y="1096426"/>
            <a:ext cx="8640960" cy="5355312"/>
          </a:xfrm>
          <a:prstGeom prst="rect">
            <a:avLst/>
          </a:prstGeom>
        </p:spPr>
        <p:txBody>
          <a:bodyPr wrap="square">
            <a:spAutoFit/>
          </a:bodyPr>
          <a:lstStyle/>
          <a:p>
            <a:pPr>
              <a:buClr>
                <a:schemeClr val="accent6">
                  <a:lumMod val="50000"/>
                </a:schemeClr>
              </a:buClr>
            </a:pPr>
            <a:r>
              <a:rPr lang="en-US" b="1" dirty="0"/>
              <a:t>What are examiners looking for</a:t>
            </a:r>
            <a:r>
              <a:rPr lang="en-US" b="1" dirty="0" smtClean="0"/>
              <a:t>?</a:t>
            </a:r>
            <a:endParaRPr lang="en-US" b="1" dirty="0"/>
          </a:p>
          <a:p>
            <a:pPr marL="457200" indent="-457200">
              <a:buClr>
                <a:schemeClr val="accent6">
                  <a:lumMod val="50000"/>
                </a:schemeClr>
              </a:buClr>
              <a:buFont typeface="Wingdings 3" panose="05040102010807070707" pitchFamily="18" charset="2"/>
              <a:buChar char=""/>
            </a:pPr>
            <a:r>
              <a:rPr lang="en-US" dirty="0"/>
              <a:t>Examiners use instructions to help you to decide the length and depth of your answer</a:t>
            </a:r>
            <a:r>
              <a:rPr lang="en-US" dirty="0" smtClean="0"/>
              <a:t>.</a:t>
            </a:r>
            <a:endParaRPr lang="en-US" dirty="0"/>
          </a:p>
          <a:p>
            <a:pPr>
              <a:buClr>
                <a:schemeClr val="accent6">
                  <a:lumMod val="50000"/>
                </a:schemeClr>
              </a:buClr>
            </a:pPr>
            <a:r>
              <a:rPr lang="en-US" b="1" dirty="0"/>
              <a:t>State, define, list, outline</a:t>
            </a:r>
          </a:p>
          <a:p>
            <a:pPr marL="457200" indent="-457200">
              <a:buClr>
                <a:schemeClr val="accent6">
                  <a:lumMod val="50000"/>
                </a:schemeClr>
              </a:buClr>
              <a:buFont typeface="Wingdings 3" panose="05040102010807070707" pitchFamily="18" charset="2"/>
              <a:buChar char=""/>
            </a:pPr>
            <a:r>
              <a:rPr lang="en-US" dirty="0"/>
              <a:t>These key words require short, concise answers, often recall of material that you have </a:t>
            </a:r>
            <a:r>
              <a:rPr lang="en-US" dirty="0" err="1"/>
              <a:t>memorised</a:t>
            </a:r>
            <a:r>
              <a:rPr lang="en-US" dirty="0" smtClean="0"/>
              <a:t>.</a:t>
            </a:r>
            <a:endParaRPr lang="en-US" dirty="0"/>
          </a:p>
          <a:p>
            <a:pPr>
              <a:buClr>
                <a:schemeClr val="accent6">
                  <a:lumMod val="50000"/>
                </a:schemeClr>
              </a:buClr>
            </a:pPr>
            <a:r>
              <a:rPr lang="en-US" b="1" dirty="0"/>
              <a:t>Explain, describe, discuss</a:t>
            </a:r>
          </a:p>
          <a:p>
            <a:pPr marL="457200" indent="-457200">
              <a:buClr>
                <a:schemeClr val="accent6">
                  <a:lumMod val="50000"/>
                </a:schemeClr>
              </a:buClr>
              <a:buFont typeface="Wingdings 3" panose="05040102010807070707" pitchFamily="18" charset="2"/>
              <a:buChar char=""/>
            </a:pPr>
            <a:r>
              <a:rPr lang="en-US" dirty="0"/>
              <a:t>Some reasoning or some reference to theory is needed, depending on the context.</a:t>
            </a:r>
          </a:p>
          <a:p>
            <a:pPr marL="457200" indent="-457200">
              <a:buClr>
                <a:schemeClr val="accent6">
                  <a:lumMod val="50000"/>
                </a:schemeClr>
              </a:buClr>
              <a:buFont typeface="Wingdings 3" panose="05040102010807070707" pitchFamily="18" charset="2"/>
              <a:buChar char=""/>
            </a:pPr>
            <a:r>
              <a:rPr lang="en-US" dirty="0"/>
              <a:t>Explaining and discussing require you to give a more detailed answer than when you are asked to ‘describe' something</a:t>
            </a:r>
            <a:r>
              <a:rPr lang="en-US" dirty="0" smtClean="0"/>
              <a:t>.</a:t>
            </a:r>
            <a:endParaRPr lang="en-US" dirty="0"/>
          </a:p>
          <a:p>
            <a:pPr>
              <a:buClr>
                <a:schemeClr val="accent6">
                  <a:lumMod val="50000"/>
                </a:schemeClr>
              </a:buClr>
            </a:pPr>
            <a:r>
              <a:rPr lang="en-US" b="1" dirty="0"/>
              <a:t>Apply</a:t>
            </a:r>
          </a:p>
          <a:p>
            <a:pPr marL="457200" indent="-457200">
              <a:buClr>
                <a:schemeClr val="accent6">
                  <a:lumMod val="50000"/>
                </a:schemeClr>
              </a:buClr>
              <a:buFont typeface="Wingdings 3" panose="05040102010807070707" pitchFamily="18" charset="2"/>
              <a:buChar char=""/>
            </a:pPr>
            <a:r>
              <a:rPr lang="en-US" dirty="0"/>
              <a:t>Here, you must make sure that you relate your answer to the given situation (this is always good practice in Business Studies exams</a:t>
            </a:r>
            <a:r>
              <a:rPr lang="en-US" dirty="0" smtClean="0"/>
              <a:t>).</a:t>
            </a:r>
            <a:endParaRPr lang="en-US" dirty="0"/>
          </a:p>
          <a:p>
            <a:pPr>
              <a:buClr>
                <a:schemeClr val="accent6">
                  <a:lumMod val="50000"/>
                </a:schemeClr>
              </a:buClr>
            </a:pPr>
            <a:r>
              <a:rPr lang="en-US" b="1" dirty="0"/>
              <a:t>Evaluate</a:t>
            </a:r>
          </a:p>
          <a:p>
            <a:pPr marL="457200" indent="-457200">
              <a:buClr>
                <a:schemeClr val="accent6">
                  <a:lumMod val="50000"/>
                </a:schemeClr>
              </a:buClr>
              <a:buFont typeface="Wingdings 3" panose="05040102010807070707" pitchFamily="18" charset="2"/>
              <a:buChar char=""/>
            </a:pPr>
            <a:r>
              <a:rPr lang="en-US" dirty="0"/>
              <a:t>You are required to provide full and detailed arguments, often ‘for' and ‘against', to show your depth of understanding</a:t>
            </a:r>
            <a:r>
              <a:rPr lang="en-US" dirty="0" smtClean="0"/>
              <a:t>.</a:t>
            </a:r>
            <a:endParaRPr lang="en-US" dirty="0"/>
          </a:p>
          <a:p>
            <a:pPr>
              <a:buClr>
                <a:schemeClr val="accent6">
                  <a:lumMod val="50000"/>
                </a:schemeClr>
              </a:buClr>
            </a:pPr>
            <a:r>
              <a:rPr lang="en-US" b="1" dirty="0"/>
              <a:t>Calculate</a:t>
            </a:r>
          </a:p>
          <a:p>
            <a:pPr marL="457200" indent="-457200">
              <a:buClr>
                <a:schemeClr val="accent6">
                  <a:lumMod val="50000"/>
                </a:schemeClr>
              </a:buClr>
              <a:buFont typeface="Wingdings 3" panose="05040102010807070707" pitchFamily="18" charset="2"/>
              <a:buChar char=""/>
            </a:pPr>
            <a:r>
              <a:rPr lang="en-US" dirty="0"/>
              <a:t>A numerical answer is required here</a:t>
            </a:r>
            <a:r>
              <a:rPr lang="en-US" dirty="0" smtClean="0"/>
              <a:t>.</a:t>
            </a:r>
            <a:endParaRPr lang="en-US" dirty="0"/>
          </a:p>
        </p:txBody>
      </p:sp>
    </p:spTree>
    <p:extLst>
      <p:ext uri="{BB962C8B-B14F-4D97-AF65-F5344CB8AC3E}">
        <p14:creationId xmlns:p14="http://schemas.microsoft.com/office/powerpoint/2010/main" val="2294758787"/>
      </p:ext>
    </p:extLst>
  </p:cSld>
  <p:clrMapOvr>
    <a:masterClrMapping/>
  </p:clrMapOvr>
  <p:transition advClick="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66235"/>
            <a:ext cx="8568952" cy="5521512"/>
          </a:xfrm>
          <a:prstGeom prst="rect">
            <a:avLst/>
          </a:prstGeom>
        </p:spPr>
        <p:txBody>
          <a:bodyPr wrap="square">
            <a:spAutoFit/>
          </a:bodyPr>
          <a:lstStyle/>
          <a:p>
            <a:pPr marL="347663" indent="-347663">
              <a:buClr>
                <a:schemeClr val="accent6">
                  <a:lumMod val="50000"/>
                </a:schemeClr>
              </a:buClr>
              <a:buFont typeface="Wingdings 3" panose="05040102010807070707" pitchFamily="18" charset="2"/>
              <a:buChar char=""/>
            </a:pPr>
            <a:r>
              <a:rPr lang="en-US" sz="1970" dirty="0"/>
              <a:t>The market mapping technique can illustrate areas where there are existing products attempting to meet customers' needs. Common sense would suggest that it would be wise to avoid this area of the market, especially if there is more than one competing product in that space.</a:t>
            </a:r>
          </a:p>
          <a:p>
            <a:pPr marL="347663" indent="-347663">
              <a:buClr>
                <a:schemeClr val="accent6">
                  <a:lumMod val="50000"/>
                </a:schemeClr>
              </a:buClr>
              <a:buFont typeface="Wingdings 3" panose="05040102010807070707" pitchFamily="18" charset="2"/>
              <a:buChar char=""/>
            </a:pPr>
            <a:r>
              <a:rPr lang="en-US" sz="1970" dirty="0"/>
              <a:t>However, it is entirely realistic for a new entrant into the market to deliberately position a new product in an area of the market map where there is already a brand. It will do this if it believes the competitor has a weakness. Or maybe it has strengths that can be overcome.</a:t>
            </a:r>
          </a:p>
          <a:p>
            <a:pPr marL="347663" indent="-347663">
              <a:buClr>
                <a:schemeClr val="accent6">
                  <a:lumMod val="50000"/>
                </a:schemeClr>
              </a:buClr>
              <a:buFont typeface="Wingdings 3" panose="05040102010807070707" pitchFamily="18" charset="2"/>
              <a:buChar char=""/>
            </a:pPr>
            <a:r>
              <a:rPr lang="en-US" sz="1970" dirty="0"/>
              <a:t>A product may have several weaknesses that would lead to a rival positioning their product in the same part of the market. These could include:</a:t>
            </a:r>
          </a:p>
          <a:p>
            <a:pPr marL="682625" indent="-285750">
              <a:buClr>
                <a:schemeClr val="accent6">
                  <a:lumMod val="50000"/>
                </a:schemeClr>
              </a:buClr>
              <a:buFont typeface="Arial" panose="020B0604020202020204" pitchFamily="34" charset="0"/>
              <a:buChar char="•"/>
            </a:pPr>
            <a:r>
              <a:rPr lang="en-US" sz="1970" dirty="0" smtClean="0"/>
              <a:t>High price or Low Quality</a:t>
            </a:r>
            <a:endParaRPr lang="en-US" sz="1970" dirty="0"/>
          </a:p>
          <a:p>
            <a:pPr marL="682625" indent="-285750">
              <a:buClr>
                <a:schemeClr val="accent6">
                  <a:lumMod val="50000"/>
                </a:schemeClr>
              </a:buClr>
              <a:buFont typeface="Arial" panose="020B0604020202020204" pitchFamily="34" charset="0"/>
              <a:buChar char="•"/>
            </a:pPr>
            <a:r>
              <a:rPr lang="en-US" sz="1970" dirty="0" smtClean="0"/>
              <a:t>Poor </a:t>
            </a:r>
            <a:r>
              <a:rPr lang="en-US" sz="1970" dirty="0"/>
              <a:t>availability. This could include not being easily found by consumers in the places they </a:t>
            </a:r>
            <a:r>
              <a:rPr lang="en-US" sz="1970" dirty="0" smtClean="0"/>
              <a:t>expect, i.e</a:t>
            </a:r>
            <a:r>
              <a:rPr lang="en-US" sz="1970" dirty="0"/>
              <a:t>. the lack of a convenient outlet or an online service</a:t>
            </a:r>
          </a:p>
          <a:p>
            <a:pPr marL="682625" indent="-285750">
              <a:buClr>
                <a:schemeClr val="accent6">
                  <a:lumMod val="50000"/>
                </a:schemeClr>
              </a:buClr>
              <a:buFont typeface="Arial" panose="020B0604020202020204" pitchFamily="34" charset="0"/>
              <a:buChar char="•"/>
            </a:pPr>
            <a:r>
              <a:rPr lang="en-US" sz="1970" dirty="0" smtClean="0"/>
              <a:t>Slowness </a:t>
            </a:r>
            <a:r>
              <a:rPr lang="en-US" sz="1970" dirty="0"/>
              <a:t>to respond to changing customer needs, perhaps due to outdated technology in the product or in production</a:t>
            </a:r>
          </a:p>
          <a:p>
            <a:pPr marL="682625" indent="-285750">
              <a:buClr>
                <a:schemeClr val="accent6">
                  <a:lumMod val="50000"/>
                </a:schemeClr>
              </a:buClr>
              <a:buFont typeface="Arial" panose="020B0604020202020204" pitchFamily="34" charset="0"/>
              <a:buChar char="•"/>
            </a:pPr>
            <a:r>
              <a:rPr lang="en-US" sz="1970" dirty="0" smtClean="0"/>
              <a:t>Poor </a:t>
            </a:r>
            <a:r>
              <a:rPr lang="en-US" sz="1970" dirty="0"/>
              <a:t>promotion leading to weak branding and brand loyalty.</a:t>
            </a:r>
          </a:p>
        </p:txBody>
      </p:sp>
      <p:sp>
        <p:nvSpPr>
          <p:cNvPr id="6" name="Title 1"/>
          <p:cNvSpPr>
            <a:spLocks noGrp="1"/>
          </p:cNvSpPr>
          <p:nvPr>
            <p:ph type="title"/>
          </p:nvPr>
        </p:nvSpPr>
        <p:spPr>
          <a:xfrm>
            <a:off x="35496" y="72008"/>
            <a:ext cx="7704856" cy="548680"/>
          </a:xfrm>
        </p:spPr>
        <p:txBody>
          <a:bodyPr>
            <a:noAutofit/>
          </a:bodyPr>
          <a:lstStyle/>
          <a:p>
            <a:r>
              <a:rPr lang="en-GB" sz="2400" b="1" dirty="0" smtClean="0"/>
              <a:t>9.3 – Evaluating Competition – Strengths and Weaknesses</a:t>
            </a:r>
          </a:p>
        </p:txBody>
      </p:sp>
      <p:sp>
        <p:nvSpPr>
          <p:cNvPr id="7" name="Round Same Side Corner Rectangle 6">
            <a:hlinkClick r:id="" action="ppaction://noaction"/>
          </p:cNvPr>
          <p:cNvSpPr/>
          <p:nvPr/>
        </p:nvSpPr>
        <p:spPr>
          <a:xfrm>
            <a:off x="673224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54</a:t>
            </a:r>
            <a:endParaRPr lang="en-GB" sz="1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49915736"/>
      </p:ext>
    </p:extLst>
  </p:cSld>
  <p:clrMapOvr>
    <a:masterClrMapping/>
  </p:clrMapOvr>
  <p:transition advClick="0"/>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66235"/>
            <a:ext cx="6840760" cy="5793894"/>
          </a:xfrm>
          <a:prstGeom prst="rect">
            <a:avLst/>
          </a:prstGeom>
        </p:spPr>
        <p:txBody>
          <a:bodyPr wrap="square">
            <a:spAutoFit/>
          </a:bodyPr>
          <a:lstStyle/>
          <a:p>
            <a:pPr marL="347663" indent="-347663">
              <a:buClr>
                <a:schemeClr val="accent6">
                  <a:lumMod val="50000"/>
                </a:schemeClr>
              </a:buClr>
              <a:buFont typeface="Wingdings 3" panose="05040102010807070707" pitchFamily="18" charset="2"/>
              <a:buChar char=""/>
            </a:pPr>
            <a:r>
              <a:rPr lang="en-US" sz="1950" dirty="0"/>
              <a:t>Equally, however, an existing product may have some significant strengths that will put new competitors off from positioning their idea in a similar segment of the market. These could include:</a:t>
            </a:r>
          </a:p>
          <a:p>
            <a:pPr marL="631825" indent="-284163">
              <a:buClr>
                <a:schemeClr val="accent6">
                  <a:lumMod val="50000"/>
                </a:schemeClr>
              </a:buClr>
              <a:buFont typeface="Arial" panose="020B0604020202020204" pitchFamily="34" charset="0"/>
              <a:buChar char="•"/>
            </a:pPr>
            <a:r>
              <a:rPr lang="en-US" sz="1950" dirty="0" smtClean="0"/>
              <a:t>A </a:t>
            </a:r>
            <a:r>
              <a:rPr lang="en-US" sz="1950" dirty="0"/>
              <a:t>loyal customer </a:t>
            </a:r>
            <a:r>
              <a:rPr lang="en-US" sz="1950" dirty="0" smtClean="0"/>
              <a:t>base</a:t>
            </a:r>
          </a:p>
          <a:p>
            <a:pPr marL="631825" indent="-284163">
              <a:buClr>
                <a:schemeClr val="accent6">
                  <a:lumMod val="50000"/>
                </a:schemeClr>
              </a:buClr>
              <a:buFont typeface="Arial" panose="020B0604020202020204" pitchFamily="34" charset="0"/>
              <a:buChar char="•"/>
            </a:pPr>
            <a:r>
              <a:rPr lang="en-US" sz="1950" dirty="0" smtClean="0"/>
              <a:t>If </a:t>
            </a:r>
            <a:r>
              <a:rPr lang="en-US" sz="1950" dirty="0"/>
              <a:t>the business is large, it could temporarily reduce its price or engage in other promotional activities, in order to retain customers. This might last until the business with the new product gives up because it has been unable to compete on price or reputation</a:t>
            </a:r>
          </a:p>
          <a:p>
            <a:pPr marL="631825" indent="-284163">
              <a:buClr>
                <a:schemeClr val="accent6">
                  <a:lumMod val="50000"/>
                </a:schemeClr>
              </a:buClr>
              <a:buFont typeface="Arial" panose="020B0604020202020204" pitchFamily="34" charset="0"/>
              <a:buChar char="•"/>
            </a:pPr>
            <a:r>
              <a:rPr lang="en-US" sz="1950" dirty="0" smtClean="0"/>
              <a:t>Customers </a:t>
            </a:r>
            <a:r>
              <a:rPr lang="en-US" sz="1950" dirty="0"/>
              <a:t>may have long term contracts (as with mobile phone networks and health clubs), meaning that it is difficult for the new brand to gain customers quickly</a:t>
            </a:r>
          </a:p>
          <a:p>
            <a:pPr marL="631825" indent="-284163">
              <a:buClr>
                <a:schemeClr val="accent6">
                  <a:lumMod val="50000"/>
                </a:schemeClr>
              </a:buClr>
              <a:buFont typeface="Arial" panose="020B0604020202020204" pitchFamily="34" charset="0"/>
              <a:buChar char="•"/>
            </a:pPr>
            <a:r>
              <a:rPr lang="en-US" sz="1950" dirty="0" smtClean="0"/>
              <a:t>Where </a:t>
            </a:r>
            <a:r>
              <a:rPr lang="en-US" sz="1950" dirty="0"/>
              <a:t>the customer has already invested in the market. </a:t>
            </a:r>
            <a:r>
              <a:rPr lang="en-US" sz="1950" dirty="0" smtClean="0"/>
              <a:t>E.g. </a:t>
            </a:r>
            <a:r>
              <a:rPr lang="en-US" sz="1950" dirty="0"/>
              <a:t>it will be hard to persuade people to swap to another manufacturer of digital cameras if they already have lots of lenses from a different brand that will be incompatible with the new </a:t>
            </a:r>
            <a:r>
              <a:rPr lang="en-US" sz="1950" dirty="0" smtClean="0"/>
              <a:t>brand</a:t>
            </a:r>
            <a:r>
              <a:rPr lang="en-US" sz="1950" dirty="0"/>
              <a:t>.</a:t>
            </a:r>
          </a:p>
        </p:txBody>
      </p:sp>
      <p:sp>
        <p:nvSpPr>
          <p:cNvPr id="6" name="Title 1"/>
          <p:cNvSpPr>
            <a:spLocks noGrp="1"/>
          </p:cNvSpPr>
          <p:nvPr>
            <p:ph type="title"/>
          </p:nvPr>
        </p:nvSpPr>
        <p:spPr>
          <a:xfrm>
            <a:off x="35496" y="72008"/>
            <a:ext cx="7704856" cy="548680"/>
          </a:xfrm>
        </p:spPr>
        <p:txBody>
          <a:bodyPr>
            <a:noAutofit/>
          </a:bodyPr>
          <a:lstStyle/>
          <a:p>
            <a:r>
              <a:rPr lang="en-GB" sz="2400" b="1" dirty="0" smtClean="0"/>
              <a:t>9.3 – Evaluating Competition – Strengths and Weaknesses</a:t>
            </a:r>
          </a:p>
        </p:txBody>
      </p:sp>
      <p:sp>
        <p:nvSpPr>
          <p:cNvPr id="7" name="Round Same Side Corner Rectangle 6">
            <a:hlinkClick r:id="" action="ppaction://noaction"/>
          </p:cNvPr>
          <p:cNvSpPr/>
          <p:nvPr/>
        </p:nvSpPr>
        <p:spPr>
          <a:xfrm>
            <a:off x="673224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54</a:t>
            </a:r>
            <a:endParaRPr lang="en-GB" sz="1200" b="1" dirty="0">
              <a:latin typeface="Arial" panose="020B0604020202020204" pitchFamily="34" charset="0"/>
              <a:cs typeface="Arial" panose="020B0604020202020204" pitchFamily="34" charset="0"/>
            </a:endParaRPr>
          </a:p>
        </p:txBody>
      </p:sp>
      <p:pic>
        <p:nvPicPr>
          <p:cNvPr id="17410" name="Picture 2" descr="Image result for evaluating competition"/>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7092280" y="1124744"/>
            <a:ext cx="1728193" cy="1129972"/>
          </a:xfrm>
          <a:prstGeom prst="rect">
            <a:avLst/>
          </a:prstGeom>
          <a:noFill/>
          <a:extLst>
            <a:ext uri="{909E8E84-426E-40DD-AFC4-6F175D3DCCD1}">
              <a14:hiddenFill xmlns:a14="http://schemas.microsoft.com/office/drawing/2010/main">
                <a:solidFill>
                  <a:srgbClr val="FFFFFF"/>
                </a:solidFill>
              </a14:hiddenFill>
            </a:ext>
          </a:extLst>
        </p:spPr>
      </p:pic>
      <p:pic>
        <p:nvPicPr>
          <p:cNvPr id="17412" name="Picture 4" descr="Image result for evaluating competitio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92279" y="2433312"/>
            <a:ext cx="1728193" cy="1428750"/>
          </a:xfrm>
          <a:prstGeom prst="rect">
            <a:avLst/>
          </a:prstGeom>
          <a:noFill/>
          <a:extLst>
            <a:ext uri="{909E8E84-426E-40DD-AFC4-6F175D3DCCD1}">
              <a14:hiddenFill xmlns:a14="http://schemas.microsoft.com/office/drawing/2010/main">
                <a:solidFill>
                  <a:srgbClr val="FFFFFF"/>
                </a:solidFill>
              </a14:hiddenFill>
            </a:ext>
          </a:extLst>
        </p:spPr>
      </p:pic>
      <p:pic>
        <p:nvPicPr>
          <p:cNvPr id="17414" name="Picture 6" descr="Image result for swot analysis"/>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4550" t="4063" r="4102" b="3538"/>
          <a:stretch/>
        </p:blipFill>
        <p:spPr bwMode="auto">
          <a:xfrm>
            <a:off x="7092278" y="4040658"/>
            <a:ext cx="1728193" cy="1311043"/>
          </a:xfrm>
          <a:prstGeom prst="rect">
            <a:avLst/>
          </a:prstGeom>
          <a:noFill/>
          <a:extLst>
            <a:ext uri="{909E8E84-426E-40DD-AFC4-6F175D3DCCD1}">
              <a14:hiddenFill xmlns:a14="http://schemas.microsoft.com/office/drawing/2010/main">
                <a:solidFill>
                  <a:srgbClr val="FFFFFF"/>
                </a:solidFill>
              </a14:hiddenFill>
            </a:ext>
          </a:extLst>
        </p:spPr>
      </p:pic>
      <p:pic>
        <p:nvPicPr>
          <p:cNvPr id="17416" name="Picture 8" descr="Image result for swot analysis"/>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7092279" y="5481228"/>
            <a:ext cx="1728192" cy="11161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84721473"/>
      </p:ext>
    </p:extLst>
  </p:cSld>
  <p:clrMapOvr>
    <a:masterClrMapping/>
  </p:clrMapOvr>
  <p:transition advClick="0"/>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66235"/>
            <a:ext cx="8568952" cy="1292662"/>
          </a:xfrm>
          <a:prstGeom prst="rect">
            <a:avLst/>
          </a:prstGeom>
        </p:spPr>
        <p:txBody>
          <a:bodyPr wrap="square">
            <a:spAutoFit/>
          </a:bodyPr>
          <a:lstStyle/>
          <a:p>
            <a:pPr marL="347663" indent="-347663">
              <a:buClr>
                <a:schemeClr val="accent6">
                  <a:lumMod val="50000"/>
                </a:schemeClr>
              </a:buClr>
              <a:buFont typeface="Wingdings 3" panose="05040102010807070707" pitchFamily="18" charset="2"/>
              <a:buChar char=""/>
            </a:pPr>
            <a:r>
              <a:rPr lang="en-US" sz="1950" dirty="0"/>
              <a:t>A new business will engage in a SWOT (Strengths, Weaknesses, Opportunities and Threats) analysis in order to evaluate their competitors before deciding where to position their brand. Essentially they will follow this </a:t>
            </a:r>
            <a:r>
              <a:rPr lang="en-US" sz="1950" dirty="0" smtClean="0"/>
              <a:t>process:</a:t>
            </a:r>
            <a:endParaRPr lang="en-US" sz="1950" dirty="0"/>
          </a:p>
        </p:txBody>
      </p:sp>
      <p:sp>
        <p:nvSpPr>
          <p:cNvPr id="6" name="Title 1"/>
          <p:cNvSpPr>
            <a:spLocks noGrp="1"/>
          </p:cNvSpPr>
          <p:nvPr>
            <p:ph type="title"/>
          </p:nvPr>
        </p:nvSpPr>
        <p:spPr>
          <a:xfrm>
            <a:off x="35496" y="72008"/>
            <a:ext cx="7704856" cy="548680"/>
          </a:xfrm>
        </p:spPr>
        <p:txBody>
          <a:bodyPr>
            <a:noAutofit/>
          </a:bodyPr>
          <a:lstStyle/>
          <a:p>
            <a:r>
              <a:rPr lang="en-GB" sz="3200" b="1" dirty="0" smtClean="0"/>
              <a:t>9.3 – Evaluating Competition – SWOT</a:t>
            </a:r>
          </a:p>
        </p:txBody>
      </p:sp>
      <p:sp>
        <p:nvSpPr>
          <p:cNvPr id="7" name="Round Same Side Corner Rectangle 6">
            <a:hlinkClick r:id="" action="ppaction://noaction"/>
          </p:cNvPr>
          <p:cNvSpPr/>
          <p:nvPr/>
        </p:nvSpPr>
        <p:spPr>
          <a:xfrm>
            <a:off x="673224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55</a:t>
            </a:r>
            <a:endParaRPr lang="en-GB" sz="1200" b="1" dirty="0">
              <a:latin typeface="Arial" panose="020B0604020202020204" pitchFamily="34" charset="0"/>
              <a:cs typeface="Arial" panose="020B0604020202020204" pitchFamily="34" charset="0"/>
            </a:endParaRPr>
          </a:p>
        </p:txBody>
      </p:sp>
      <p:grpSp>
        <p:nvGrpSpPr>
          <p:cNvPr id="27" name="Group 26"/>
          <p:cNvGrpSpPr/>
          <p:nvPr/>
        </p:nvGrpSpPr>
        <p:grpSpPr>
          <a:xfrm>
            <a:off x="471388" y="2204864"/>
            <a:ext cx="8349084" cy="2234708"/>
            <a:chOff x="471388" y="3354532"/>
            <a:chExt cx="8349084" cy="2234708"/>
          </a:xfrm>
        </p:grpSpPr>
        <p:sp>
          <p:nvSpPr>
            <p:cNvPr id="3" name="TextBox 2"/>
            <p:cNvSpPr txBox="1"/>
            <p:nvPr/>
          </p:nvSpPr>
          <p:spPr>
            <a:xfrm>
              <a:off x="471388" y="3932474"/>
              <a:ext cx="1512168" cy="954107"/>
            </a:xfrm>
            <a:prstGeom prst="rect">
              <a:avLst/>
            </a:prstGeom>
            <a:solidFill>
              <a:schemeClr val="accent6">
                <a:lumMod val="60000"/>
                <a:lumOff val="40000"/>
              </a:schemeClr>
            </a:solidFill>
            <a:ln w="38100">
              <a:solidFill>
                <a:srgbClr val="002060"/>
              </a:solidFill>
            </a:ln>
            <a:effectLst>
              <a:outerShdw blurRad="101600" dist="38100" dir="2700000" sx="102000" sy="102000" algn="tl" rotWithShape="0">
                <a:prstClr val="black">
                  <a:alpha val="40000"/>
                </a:prstClr>
              </a:outerShdw>
            </a:effectLst>
          </p:spPr>
          <p:txBody>
            <a:bodyPr wrap="square" rtlCol="0">
              <a:spAutoFit/>
            </a:bodyPr>
            <a:lstStyle/>
            <a:p>
              <a:r>
                <a:rPr lang="en-US" sz="1400" dirty="0"/>
                <a:t>Do competitors</a:t>
              </a:r>
              <a:endParaRPr lang="en-GB" sz="1400" dirty="0"/>
            </a:p>
            <a:p>
              <a:pPr algn="ctr"/>
              <a:r>
                <a:rPr lang="en-US" sz="1400" dirty="0"/>
                <a:t>have </a:t>
              </a:r>
              <a:r>
                <a:rPr lang="en-US" sz="1400" dirty="0" smtClean="0"/>
                <a:t>weaknesses that </a:t>
              </a:r>
              <a:r>
                <a:rPr lang="en-US" sz="1400" dirty="0"/>
                <a:t>we can attack</a:t>
              </a:r>
              <a:r>
                <a:rPr lang="en-US" sz="1400" dirty="0" smtClean="0"/>
                <a:t>?</a:t>
              </a:r>
              <a:endParaRPr lang="en-GB" sz="1400" dirty="0"/>
            </a:p>
          </p:txBody>
        </p:sp>
        <p:sp>
          <p:nvSpPr>
            <p:cNvPr id="10" name="TextBox 9"/>
            <p:cNvSpPr txBox="1"/>
            <p:nvPr/>
          </p:nvSpPr>
          <p:spPr>
            <a:xfrm>
              <a:off x="2419651" y="4255638"/>
              <a:ext cx="648072" cy="307777"/>
            </a:xfrm>
            <a:prstGeom prst="rect">
              <a:avLst/>
            </a:prstGeom>
            <a:solidFill>
              <a:schemeClr val="accent6">
                <a:lumMod val="60000"/>
                <a:lumOff val="40000"/>
              </a:schemeClr>
            </a:solidFill>
            <a:ln w="38100">
              <a:solidFill>
                <a:srgbClr val="002060"/>
              </a:solidFill>
            </a:ln>
            <a:effectLst>
              <a:outerShdw blurRad="101600" dist="38100" dir="2700000" sx="102000" sy="102000" algn="tl" rotWithShape="0">
                <a:prstClr val="black">
                  <a:alpha val="40000"/>
                </a:prstClr>
              </a:outerShdw>
            </a:effectLst>
          </p:spPr>
          <p:txBody>
            <a:bodyPr wrap="square" rtlCol="0">
              <a:spAutoFit/>
            </a:bodyPr>
            <a:lstStyle>
              <a:defPPr>
                <a:defRPr lang="en-US"/>
              </a:defPPr>
              <a:lvl1pPr>
                <a:defRPr sz="1400"/>
              </a:lvl1pPr>
            </a:lstStyle>
            <a:p>
              <a:pPr algn="ctr"/>
              <a:r>
                <a:rPr lang="en-US" b="1" dirty="0"/>
                <a:t>Yes</a:t>
              </a:r>
              <a:endParaRPr lang="en-GB" b="1" dirty="0"/>
            </a:p>
          </p:txBody>
        </p:sp>
        <p:sp>
          <p:nvSpPr>
            <p:cNvPr id="11" name="TextBox 10"/>
            <p:cNvSpPr txBox="1"/>
            <p:nvPr/>
          </p:nvSpPr>
          <p:spPr>
            <a:xfrm>
              <a:off x="5796136" y="3697287"/>
              <a:ext cx="648072" cy="307777"/>
            </a:xfrm>
            <a:prstGeom prst="rect">
              <a:avLst/>
            </a:prstGeom>
            <a:solidFill>
              <a:schemeClr val="accent6">
                <a:lumMod val="60000"/>
                <a:lumOff val="40000"/>
              </a:schemeClr>
            </a:solidFill>
            <a:ln w="38100">
              <a:solidFill>
                <a:srgbClr val="002060"/>
              </a:solidFill>
            </a:ln>
            <a:effectLst>
              <a:outerShdw blurRad="101600" dist="38100" dir="2700000" sx="102000" sy="102000" algn="tl" rotWithShape="0">
                <a:prstClr val="black">
                  <a:alpha val="40000"/>
                </a:prstClr>
              </a:outerShdw>
            </a:effectLst>
          </p:spPr>
          <p:txBody>
            <a:bodyPr wrap="square" rtlCol="0">
              <a:spAutoFit/>
            </a:bodyPr>
            <a:lstStyle>
              <a:defPPr>
                <a:defRPr lang="en-US"/>
              </a:defPPr>
              <a:lvl1pPr algn="ctr">
                <a:defRPr sz="1400"/>
              </a:lvl1pPr>
            </a:lstStyle>
            <a:p>
              <a:r>
                <a:rPr lang="en-US" dirty="0"/>
                <a:t>Yes</a:t>
              </a:r>
              <a:endParaRPr lang="en-GB" dirty="0"/>
            </a:p>
          </p:txBody>
        </p:sp>
        <p:sp>
          <p:nvSpPr>
            <p:cNvPr id="12" name="TextBox 11"/>
            <p:cNvSpPr txBox="1"/>
            <p:nvPr/>
          </p:nvSpPr>
          <p:spPr>
            <a:xfrm>
              <a:off x="5796136" y="5065439"/>
              <a:ext cx="648072" cy="307777"/>
            </a:xfrm>
            <a:prstGeom prst="rect">
              <a:avLst/>
            </a:prstGeom>
            <a:solidFill>
              <a:schemeClr val="accent6">
                <a:lumMod val="60000"/>
                <a:lumOff val="40000"/>
              </a:schemeClr>
            </a:solidFill>
            <a:ln w="38100">
              <a:solidFill>
                <a:srgbClr val="002060"/>
              </a:solidFill>
            </a:ln>
            <a:effectLst>
              <a:outerShdw blurRad="101600" dist="38100" dir="2700000" sx="102000" sy="102000" algn="tl" rotWithShape="0">
                <a:prstClr val="black">
                  <a:alpha val="40000"/>
                </a:prstClr>
              </a:outerShdw>
            </a:effectLst>
          </p:spPr>
          <p:txBody>
            <a:bodyPr wrap="square" rtlCol="0">
              <a:spAutoFit/>
            </a:bodyPr>
            <a:lstStyle>
              <a:defPPr>
                <a:defRPr lang="en-US"/>
              </a:defPPr>
              <a:lvl1pPr algn="ctr">
                <a:defRPr sz="1400"/>
              </a:lvl1pPr>
            </a:lstStyle>
            <a:p>
              <a:r>
                <a:rPr lang="en-US" dirty="0"/>
                <a:t>No</a:t>
              </a:r>
              <a:endParaRPr lang="en-GB" dirty="0"/>
            </a:p>
          </p:txBody>
        </p:sp>
        <p:sp>
          <p:nvSpPr>
            <p:cNvPr id="13" name="TextBox 12"/>
            <p:cNvSpPr txBox="1"/>
            <p:nvPr/>
          </p:nvSpPr>
          <p:spPr>
            <a:xfrm>
              <a:off x="3484192" y="3932474"/>
              <a:ext cx="1807888" cy="954107"/>
            </a:xfrm>
            <a:prstGeom prst="rect">
              <a:avLst/>
            </a:prstGeom>
            <a:solidFill>
              <a:schemeClr val="accent6">
                <a:lumMod val="60000"/>
                <a:lumOff val="40000"/>
              </a:schemeClr>
            </a:solidFill>
            <a:ln w="38100">
              <a:solidFill>
                <a:srgbClr val="002060"/>
              </a:solidFill>
            </a:ln>
            <a:effectLst>
              <a:outerShdw blurRad="101600" dist="38100" dir="2700000" sx="102000" sy="102000" algn="tl" rotWithShape="0">
                <a:prstClr val="black">
                  <a:alpha val="40000"/>
                </a:prstClr>
              </a:outerShdw>
            </a:effectLst>
          </p:spPr>
          <p:txBody>
            <a:bodyPr wrap="square" rtlCol="0">
              <a:spAutoFit/>
            </a:bodyPr>
            <a:lstStyle>
              <a:defPPr>
                <a:defRPr lang="en-US"/>
              </a:defPPr>
              <a:lvl1pPr>
                <a:defRPr sz="1400"/>
              </a:lvl1pPr>
            </a:lstStyle>
            <a:p>
              <a:pPr algn="ctr"/>
              <a:r>
                <a:rPr lang="en-US" dirty="0"/>
                <a:t>Do they have strengths that we can overcome</a:t>
              </a:r>
              <a:br>
                <a:rPr lang="en-US" dirty="0"/>
              </a:br>
              <a:r>
                <a:rPr lang="en-US" dirty="0"/>
                <a:t>or match?</a:t>
              </a:r>
              <a:endParaRPr lang="en-GB" dirty="0"/>
            </a:p>
          </p:txBody>
        </p:sp>
        <p:sp>
          <p:nvSpPr>
            <p:cNvPr id="14" name="TextBox 13"/>
            <p:cNvSpPr txBox="1"/>
            <p:nvPr/>
          </p:nvSpPr>
          <p:spPr>
            <a:xfrm>
              <a:off x="7012584" y="4850576"/>
              <a:ext cx="1807888" cy="738664"/>
            </a:xfrm>
            <a:prstGeom prst="rect">
              <a:avLst/>
            </a:prstGeom>
            <a:solidFill>
              <a:schemeClr val="accent6">
                <a:lumMod val="60000"/>
                <a:lumOff val="40000"/>
              </a:schemeClr>
            </a:solidFill>
            <a:ln w="38100">
              <a:solidFill>
                <a:srgbClr val="002060"/>
              </a:solidFill>
            </a:ln>
            <a:effectLst>
              <a:outerShdw blurRad="101600" dist="38100" dir="2700000" sx="102000" sy="102000" algn="tl" rotWithShape="0">
                <a:prstClr val="black">
                  <a:alpha val="40000"/>
                </a:prstClr>
              </a:outerShdw>
            </a:effectLst>
          </p:spPr>
          <p:txBody>
            <a:bodyPr wrap="square" rtlCol="0">
              <a:spAutoFit/>
            </a:bodyPr>
            <a:lstStyle>
              <a:defPPr>
                <a:defRPr lang="en-US"/>
              </a:defPPr>
              <a:lvl1pPr algn="ctr">
                <a:defRPr sz="1400"/>
              </a:lvl1pPr>
            </a:lstStyle>
            <a:p>
              <a:r>
                <a:rPr lang="en-US" dirty="0"/>
                <a:t>Compete with them</a:t>
              </a:r>
              <a:br>
                <a:rPr lang="en-US" dirty="0"/>
              </a:br>
              <a:r>
                <a:rPr lang="en-US" dirty="0"/>
                <a:t>by differentiating</a:t>
              </a:r>
              <a:br>
                <a:rPr lang="en-US" dirty="0"/>
              </a:br>
              <a:r>
                <a:rPr lang="en-US" dirty="0"/>
                <a:t>the product</a:t>
              </a:r>
              <a:endParaRPr lang="en-GB" dirty="0"/>
            </a:p>
          </p:txBody>
        </p:sp>
        <p:sp>
          <p:nvSpPr>
            <p:cNvPr id="15" name="TextBox 14"/>
            <p:cNvSpPr txBox="1"/>
            <p:nvPr/>
          </p:nvSpPr>
          <p:spPr>
            <a:xfrm>
              <a:off x="7012584" y="3354532"/>
              <a:ext cx="1807888" cy="954107"/>
            </a:xfrm>
            <a:prstGeom prst="rect">
              <a:avLst/>
            </a:prstGeom>
            <a:solidFill>
              <a:schemeClr val="accent6">
                <a:lumMod val="60000"/>
                <a:lumOff val="40000"/>
              </a:schemeClr>
            </a:solidFill>
            <a:ln w="38100">
              <a:solidFill>
                <a:srgbClr val="002060"/>
              </a:solidFill>
            </a:ln>
            <a:effectLst>
              <a:outerShdw blurRad="101600" dist="38100" dir="2700000" sx="102000" sy="102000" algn="tl" rotWithShape="0">
                <a:prstClr val="black">
                  <a:alpha val="40000"/>
                </a:prstClr>
              </a:outerShdw>
            </a:effectLst>
          </p:spPr>
          <p:txBody>
            <a:bodyPr wrap="square" rtlCol="0">
              <a:spAutoFit/>
            </a:bodyPr>
            <a:lstStyle>
              <a:defPPr>
                <a:defRPr lang="en-US"/>
              </a:defPPr>
              <a:lvl1pPr algn="ctr">
                <a:defRPr sz="1400"/>
              </a:lvl1pPr>
            </a:lstStyle>
            <a:p>
              <a:r>
                <a:rPr lang="en-US" dirty="0"/>
                <a:t>Compete directly</a:t>
              </a:r>
            </a:p>
            <a:p>
              <a:r>
                <a:rPr lang="en-US" dirty="0"/>
                <a:t>with them in the same</a:t>
              </a:r>
            </a:p>
            <a:p>
              <a:r>
                <a:rPr lang="en-US" dirty="0"/>
                <a:t>area of the market</a:t>
              </a:r>
            </a:p>
          </p:txBody>
        </p:sp>
        <p:cxnSp>
          <p:nvCxnSpPr>
            <p:cNvPr id="5" name="Straight Arrow Connector 4"/>
            <p:cNvCxnSpPr>
              <a:stCxn id="3" idx="3"/>
              <a:endCxn id="10" idx="1"/>
            </p:cNvCxnSpPr>
            <p:nvPr/>
          </p:nvCxnSpPr>
          <p:spPr>
            <a:xfrm flipV="1">
              <a:off x="1983556" y="4409527"/>
              <a:ext cx="436095" cy="1"/>
            </a:xfrm>
            <a:prstGeom prst="straightConnector1">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flipV="1">
              <a:off x="3092344" y="4409526"/>
              <a:ext cx="436095" cy="1"/>
            </a:xfrm>
            <a:prstGeom prst="straightConnector1">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a:stCxn id="13" idx="3"/>
              <a:endCxn id="11" idx="2"/>
            </p:cNvCxnSpPr>
            <p:nvPr/>
          </p:nvCxnSpPr>
          <p:spPr>
            <a:xfrm flipV="1">
              <a:off x="5292080" y="4005064"/>
              <a:ext cx="828092" cy="404464"/>
            </a:xfrm>
            <a:prstGeom prst="straightConnector1">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a:stCxn id="13" idx="3"/>
              <a:endCxn id="12" idx="0"/>
            </p:cNvCxnSpPr>
            <p:nvPr/>
          </p:nvCxnSpPr>
          <p:spPr>
            <a:xfrm>
              <a:off x="5292080" y="4409528"/>
              <a:ext cx="828092" cy="655911"/>
            </a:xfrm>
            <a:prstGeom prst="straightConnector1">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a:stCxn id="11" idx="3"/>
              <a:endCxn id="15" idx="1"/>
            </p:cNvCxnSpPr>
            <p:nvPr/>
          </p:nvCxnSpPr>
          <p:spPr>
            <a:xfrm flipV="1">
              <a:off x="6444208" y="3831586"/>
              <a:ext cx="568376" cy="19590"/>
            </a:xfrm>
            <a:prstGeom prst="straightConnector1">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a:stCxn id="12" idx="3"/>
              <a:endCxn id="14" idx="1"/>
            </p:cNvCxnSpPr>
            <p:nvPr/>
          </p:nvCxnSpPr>
          <p:spPr>
            <a:xfrm>
              <a:off x="6444208" y="5219328"/>
              <a:ext cx="568376" cy="580"/>
            </a:xfrm>
            <a:prstGeom prst="straightConnector1">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33" name="Rectangle 32"/>
          <p:cNvSpPr/>
          <p:nvPr/>
        </p:nvSpPr>
        <p:spPr>
          <a:xfrm>
            <a:off x="251520" y="4365104"/>
            <a:ext cx="8568952" cy="2300630"/>
          </a:xfrm>
          <a:prstGeom prst="rect">
            <a:avLst/>
          </a:prstGeom>
        </p:spPr>
        <p:txBody>
          <a:bodyPr wrap="square">
            <a:spAutoFit/>
          </a:bodyPr>
          <a:lstStyle/>
          <a:p>
            <a:pPr marR="0" algn="just">
              <a:spcBef>
                <a:spcPts val="0"/>
              </a:spcBef>
              <a:spcAft>
                <a:spcPts val="160"/>
              </a:spcAft>
            </a:pPr>
            <a:r>
              <a:rPr lang="en-US" b="1" dirty="0">
                <a:solidFill>
                  <a:srgbClr val="FF0000"/>
                </a:solidFill>
                <a:latin typeface="Arial" panose="020B0604020202020204" pitchFamily="34" charset="0"/>
                <a:ea typeface="Segoe UI" panose="020B0502040204020203" pitchFamily="34" charset="0"/>
                <a:cs typeface="Arial" panose="020B0604020202020204" pitchFamily="34" charset="0"/>
              </a:rPr>
              <a:t>Show your understanding</a:t>
            </a:r>
            <a:endParaRPr lang="en-GB" b="1" dirty="0">
              <a:solidFill>
                <a:srgbClr val="FF0000"/>
              </a:solidFill>
              <a:latin typeface="Arial" panose="020B0604020202020204" pitchFamily="34" charset="0"/>
              <a:ea typeface="Segoe UI" panose="020B0502040204020203" pitchFamily="34" charset="0"/>
              <a:cs typeface="Arial" panose="020B0604020202020204" pitchFamily="34" charset="0"/>
            </a:endParaRPr>
          </a:p>
          <a:p>
            <a:pPr marL="342900" marR="0" lvl="0" indent="-342900" algn="just">
              <a:spcBef>
                <a:spcPts val="0"/>
              </a:spcBef>
              <a:spcAft>
                <a:spcPts val="795"/>
              </a:spcAft>
              <a:buClr>
                <a:schemeClr val="accent6">
                  <a:lumMod val="50000"/>
                </a:schemeClr>
              </a:buClr>
              <a:buSzPct val="100000"/>
              <a:buFont typeface="+mj-lt"/>
              <a:buAutoNum type="arabicPeriod"/>
              <a:tabLst>
                <a:tab pos="409575" algn="l"/>
              </a:tabLst>
            </a:pPr>
            <a:r>
              <a:rPr lang="en-US" dirty="0">
                <a:solidFill>
                  <a:srgbClr val="FF0000"/>
                </a:solidFill>
                <a:latin typeface="Arial" panose="020B0604020202020204" pitchFamily="34" charset="0"/>
                <a:ea typeface="Segoe UI" panose="020B0502040204020203" pitchFamily="34" charset="0"/>
                <a:cs typeface="Arial" panose="020B0604020202020204" pitchFamily="34" charset="0"/>
              </a:rPr>
              <a:t>Explain the purpose of market mapping.</a:t>
            </a:r>
            <a:endParaRPr lang="en-GB" dirty="0">
              <a:solidFill>
                <a:srgbClr val="FF0000"/>
              </a:solidFill>
              <a:latin typeface="Arial" panose="020B0604020202020204" pitchFamily="34" charset="0"/>
              <a:ea typeface="Segoe UI" panose="020B0502040204020203" pitchFamily="34" charset="0"/>
              <a:cs typeface="Arial" panose="020B0604020202020204" pitchFamily="34" charset="0"/>
            </a:endParaRPr>
          </a:p>
          <a:p>
            <a:pPr marL="342900" marR="0" lvl="0" indent="-342900" algn="just">
              <a:spcBef>
                <a:spcPts val="0"/>
              </a:spcBef>
              <a:spcAft>
                <a:spcPts val="355"/>
              </a:spcAft>
              <a:buClr>
                <a:schemeClr val="accent6">
                  <a:lumMod val="50000"/>
                </a:schemeClr>
              </a:buClr>
              <a:buSzPct val="100000"/>
              <a:buFont typeface="+mj-lt"/>
              <a:buAutoNum type="arabicPeriod"/>
              <a:tabLst>
                <a:tab pos="415290" algn="l"/>
              </a:tabLst>
            </a:pPr>
            <a:r>
              <a:rPr lang="en-US" dirty="0">
                <a:solidFill>
                  <a:srgbClr val="FF0000"/>
                </a:solidFill>
                <a:latin typeface="Arial" panose="020B0604020202020204" pitchFamily="34" charset="0"/>
                <a:ea typeface="Segoe UI" panose="020B0502040204020203" pitchFamily="34" charset="0"/>
                <a:cs typeface="Arial" panose="020B0604020202020204" pitchFamily="34" charset="0"/>
              </a:rPr>
              <a:t>Analyse why it is important to find a gap in the market.</a:t>
            </a:r>
            <a:endParaRPr lang="en-GB" dirty="0">
              <a:solidFill>
                <a:srgbClr val="FF0000"/>
              </a:solidFill>
              <a:latin typeface="Arial" panose="020B0604020202020204" pitchFamily="34" charset="0"/>
              <a:ea typeface="Segoe UI" panose="020B0502040204020203" pitchFamily="34" charset="0"/>
              <a:cs typeface="Arial" panose="020B0604020202020204" pitchFamily="34" charset="0"/>
            </a:endParaRPr>
          </a:p>
          <a:p>
            <a:pPr marL="342900" lvl="0" indent="-342900">
              <a:spcBef>
                <a:spcPts val="0"/>
              </a:spcBef>
              <a:spcAft>
                <a:spcPts val="715"/>
              </a:spcAft>
              <a:buClr>
                <a:schemeClr val="accent6">
                  <a:lumMod val="50000"/>
                </a:schemeClr>
              </a:buClr>
              <a:buSzPct val="100000"/>
              <a:buFont typeface="+mj-lt"/>
              <a:buAutoNum type="arabicPeriod"/>
              <a:tabLst>
                <a:tab pos="415290" algn="l"/>
              </a:tabLst>
            </a:pPr>
            <a:r>
              <a:rPr lang="en-US" dirty="0">
                <a:solidFill>
                  <a:srgbClr val="FF0000"/>
                </a:solidFill>
                <a:latin typeface="Arial" panose="020B0604020202020204" pitchFamily="34" charset="0"/>
                <a:ea typeface="Segoe UI" panose="020B0502040204020203" pitchFamily="34" charset="0"/>
                <a:cs typeface="Arial" panose="020B0604020202020204" pitchFamily="34" charset="0"/>
              </a:rPr>
              <a:t>Explain the steps a business could take to avoid a competitor positioning a new product or brand in a similar area of the market to itself.</a:t>
            </a:r>
            <a:endParaRPr lang="en-GB" dirty="0">
              <a:solidFill>
                <a:srgbClr val="FF0000"/>
              </a:solidFill>
              <a:latin typeface="Arial" panose="020B0604020202020204" pitchFamily="34" charset="0"/>
              <a:ea typeface="Segoe UI" panose="020B0502040204020203" pitchFamily="34" charset="0"/>
              <a:cs typeface="Arial" panose="020B0604020202020204" pitchFamily="34" charset="0"/>
            </a:endParaRPr>
          </a:p>
          <a:p>
            <a:pPr marL="342900" marR="0" lvl="0" indent="-342900" algn="just">
              <a:spcBef>
                <a:spcPts val="0"/>
              </a:spcBef>
              <a:spcAft>
                <a:spcPts val="3155"/>
              </a:spcAft>
              <a:buClr>
                <a:schemeClr val="accent6">
                  <a:lumMod val="50000"/>
                </a:schemeClr>
              </a:buClr>
              <a:buSzPct val="100000"/>
              <a:buFont typeface="+mj-lt"/>
              <a:buAutoNum type="arabicPeriod"/>
              <a:tabLst>
                <a:tab pos="418465" algn="l"/>
              </a:tabLst>
            </a:pPr>
            <a:r>
              <a:rPr lang="en-US" dirty="0">
                <a:solidFill>
                  <a:srgbClr val="FF0000"/>
                </a:solidFill>
                <a:latin typeface="Arial" panose="020B0604020202020204" pitchFamily="34" charset="0"/>
                <a:ea typeface="Segoe UI" panose="020B0502040204020203" pitchFamily="34" charset="0"/>
                <a:cs typeface="Arial" panose="020B0604020202020204" pitchFamily="34" charset="0"/>
              </a:rPr>
              <a:t>Evaluate the extent to which product differentiation is necessary when entering a new market.</a:t>
            </a:r>
            <a:endParaRPr lang="en-GB" u="none" strike="noStrike" spc="0" dirty="0">
              <a:solidFill>
                <a:srgbClr val="FF0000"/>
              </a:solidFill>
              <a:effectLst/>
              <a:latin typeface="Arial" panose="020B0604020202020204" pitchFamily="34" charset="0"/>
              <a:ea typeface="Segoe UI" panose="020B0502040204020203" pitchFamily="34" charset="0"/>
              <a:cs typeface="Arial" panose="020B0604020202020204" pitchFamily="34" charset="0"/>
            </a:endParaRPr>
          </a:p>
        </p:txBody>
      </p:sp>
    </p:spTree>
    <p:extLst>
      <p:ext uri="{BB962C8B-B14F-4D97-AF65-F5344CB8AC3E}">
        <p14:creationId xmlns:p14="http://schemas.microsoft.com/office/powerpoint/2010/main" val="3081625168"/>
      </p:ext>
    </p:extLst>
  </p:cSld>
  <p:clrMapOvr>
    <a:masterClrMapping/>
  </p:clrMapOvr>
  <p:transition advClick="0"/>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66235"/>
            <a:ext cx="6984776" cy="5793894"/>
          </a:xfrm>
          <a:prstGeom prst="rect">
            <a:avLst/>
          </a:prstGeom>
        </p:spPr>
        <p:txBody>
          <a:bodyPr wrap="square">
            <a:spAutoFit/>
          </a:bodyPr>
          <a:lstStyle/>
          <a:p>
            <a:pPr marL="347663" indent="-347663">
              <a:buClr>
                <a:schemeClr val="accent6">
                  <a:lumMod val="50000"/>
                </a:schemeClr>
              </a:buClr>
              <a:buFont typeface="Wingdings 3" panose="05040102010807070707" pitchFamily="18" charset="2"/>
              <a:buChar char=""/>
            </a:pPr>
            <a:r>
              <a:rPr lang="en-US" sz="1950" dirty="0"/>
              <a:t>Once the competition has been evaluated, the new business (or the team developing the new product) can decide how it is going to gain </a:t>
            </a:r>
            <a:r>
              <a:rPr lang="en-US" sz="1950" b="1" dirty="0">
                <a:solidFill>
                  <a:srgbClr val="FF0000"/>
                </a:solidFill>
              </a:rPr>
              <a:t>competitive advantage</a:t>
            </a:r>
            <a:r>
              <a:rPr lang="en-US" sz="1950" dirty="0"/>
              <a:t>. There are many ways of gaining a competitive edge which will help the business to succeed when competing with rivals. Price is important to competing successfully but </a:t>
            </a:r>
            <a:r>
              <a:rPr lang="en-US" sz="1950" b="1" dirty="0">
                <a:solidFill>
                  <a:srgbClr val="FF0000"/>
                </a:solidFill>
              </a:rPr>
              <a:t>adding value </a:t>
            </a:r>
            <a:r>
              <a:rPr lang="en-US" sz="1950" dirty="0"/>
              <a:t>is also a key factor. All businesses do this to some extent, but the most successful will add more value.</a:t>
            </a:r>
          </a:p>
          <a:p>
            <a:pPr marL="631825" indent="-284163">
              <a:buClr>
                <a:schemeClr val="accent6">
                  <a:lumMod val="50000"/>
                </a:schemeClr>
              </a:buClr>
              <a:buFont typeface="Arial" panose="020B0604020202020204" pitchFamily="34" charset="0"/>
              <a:buChar char="•"/>
            </a:pPr>
            <a:r>
              <a:rPr lang="en-US" sz="1950" dirty="0" smtClean="0"/>
              <a:t>Car </a:t>
            </a:r>
            <a:r>
              <a:rPr lang="en-US" sz="1950" dirty="0"/>
              <a:t>manufacturers might design their brands to incorporate greater reliability.</a:t>
            </a:r>
          </a:p>
          <a:p>
            <a:pPr marL="631825" indent="-284163">
              <a:buClr>
                <a:schemeClr val="accent6">
                  <a:lumMod val="50000"/>
                </a:schemeClr>
              </a:buClr>
              <a:buFont typeface="Arial" panose="020B0604020202020204" pitchFamily="34" charset="0"/>
              <a:buChar char="•"/>
            </a:pPr>
            <a:r>
              <a:rPr lang="en-US" sz="1950" dirty="0" smtClean="0"/>
              <a:t>A </a:t>
            </a:r>
            <a:r>
              <a:rPr lang="en-US" sz="1950" dirty="0"/>
              <a:t>beauty therapist might add value by getting some additional training, learning new ways of using beauty products effectively, or offering free styling advice.</a:t>
            </a:r>
          </a:p>
          <a:p>
            <a:pPr marL="631825" indent="-284163">
              <a:buClr>
                <a:schemeClr val="accent6">
                  <a:lumMod val="50000"/>
                </a:schemeClr>
              </a:buClr>
              <a:buFont typeface="Arial" panose="020B0604020202020204" pitchFamily="34" charset="0"/>
              <a:buChar char="•"/>
            </a:pPr>
            <a:r>
              <a:rPr lang="en-US" sz="1950" dirty="0" smtClean="0"/>
              <a:t>A </a:t>
            </a:r>
            <a:r>
              <a:rPr lang="en-US" sz="1950" dirty="0"/>
              <a:t>theatre might add value by getting better known actors.</a:t>
            </a:r>
          </a:p>
          <a:p>
            <a:pPr marL="347663" indent="-347663">
              <a:buClr>
                <a:schemeClr val="accent6">
                  <a:lumMod val="50000"/>
                </a:schemeClr>
              </a:buClr>
              <a:buFont typeface="Wingdings 3" panose="05040102010807070707" pitchFamily="18" charset="2"/>
              <a:buChar char=""/>
            </a:pPr>
            <a:r>
              <a:rPr lang="en-US" sz="1950" dirty="0"/>
              <a:t>Adding value isn't costless but it can create a strong competitive advantage. It can make it possible to raise the price and still be perceived as offering good value for money.</a:t>
            </a:r>
          </a:p>
        </p:txBody>
      </p:sp>
      <p:sp>
        <p:nvSpPr>
          <p:cNvPr id="6" name="Title 1"/>
          <p:cNvSpPr>
            <a:spLocks noGrp="1"/>
          </p:cNvSpPr>
          <p:nvPr>
            <p:ph type="title"/>
          </p:nvPr>
        </p:nvSpPr>
        <p:spPr>
          <a:xfrm>
            <a:off x="35496" y="72008"/>
            <a:ext cx="7704856" cy="548680"/>
          </a:xfrm>
        </p:spPr>
        <p:txBody>
          <a:bodyPr>
            <a:noAutofit/>
          </a:bodyPr>
          <a:lstStyle/>
          <a:p>
            <a:r>
              <a:rPr lang="en-GB" sz="3200" dirty="0"/>
              <a:t>9.4 – Competitive </a:t>
            </a:r>
            <a:r>
              <a:rPr lang="en-GB" sz="3200" dirty="0" smtClean="0"/>
              <a:t>Advantage – </a:t>
            </a:r>
            <a:r>
              <a:rPr lang="en-GB" sz="3200" b="1" dirty="0" smtClean="0"/>
              <a:t>Added Value</a:t>
            </a:r>
          </a:p>
        </p:txBody>
      </p:sp>
      <p:sp>
        <p:nvSpPr>
          <p:cNvPr id="7" name="Round Same Side Corner Rectangle 6">
            <a:hlinkClick r:id="" action="ppaction://noaction"/>
          </p:cNvPr>
          <p:cNvSpPr/>
          <p:nvPr/>
        </p:nvSpPr>
        <p:spPr>
          <a:xfrm>
            <a:off x="673224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55</a:t>
            </a:r>
            <a:endParaRPr lang="en-GB" sz="1200" b="1" dirty="0">
              <a:latin typeface="Arial" panose="020B0604020202020204" pitchFamily="34" charset="0"/>
              <a:cs typeface="Arial" panose="020B0604020202020204" pitchFamily="34" charset="0"/>
            </a:endParaRPr>
          </a:p>
        </p:txBody>
      </p:sp>
      <p:pic>
        <p:nvPicPr>
          <p:cNvPr id="21506" name="Picture 2" descr="Image result for competitive advantage porte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7236296" y="1124745"/>
            <a:ext cx="1584176" cy="1428356"/>
          </a:xfrm>
          <a:prstGeom prst="rect">
            <a:avLst/>
          </a:prstGeom>
          <a:noFill/>
          <a:extLst>
            <a:ext uri="{909E8E84-426E-40DD-AFC4-6F175D3DCCD1}">
              <a14:hiddenFill xmlns:a14="http://schemas.microsoft.com/office/drawing/2010/main">
                <a:solidFill>
                  <a:srgbClr val="FFFFFF"/>
                </a:solidFill>
              </a14:hiddenFill>
            </a:ext>
          </a:extLst>
        </p:spPr>
      </p:pic>
      <p:pic>
        <p:nvPicPr>
          <p:cNvPr id="21512" name="Picture 8" descr="Image result for what is egypts competitive advantage"/>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7236445" y="4941168"/>
            <a:ext cx="1601826" cy="1708614"/>
          </a:xfrm>
          <a:prstGeom prst="rect">
            <a:avLst/>
          </a:prstGeom>
          <a:noFill/>
          <a:extLst>
            <a:ext uri="{909E8E84-426E-40DD-AFC4-6F175D3DCCD1}">
              <a14:hiddenFill xmlns:a14="http://schemas.microsoft.com/office/drawing/2010/main">
                <a:solidFill>
                  <a:srgbClr val="FFFFFF"/>
                </a:solidFill>
              </a14:hiddenFill>
            </a:ext>
          </a:extLst>
        </p:spPr>
      </p:pic>
      <p:pic>
        <p:nvPicPr>
          <p:cNvPr id="21514" name="Picture 10" descr="Image result for what is egypts competitive advantage"/>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7236296" y="3212976"/>
            <a:ext cx="1584176" cy="1675571"/>
          </a:xfrm>
          <a:prstGeom prst="rect">
            <a:avLst/>
          </a:prstGeom>
          <a:noFill/>
          <a:extLst>
            <a:ext uri="{909E8E84-426E-40DD-AFC4-6F175D3DCCD1}">
              <a14:hiddenFill xmlns:a14="http://schemas.microsoft.com/office/drawing/2010/main">
                <a:solidFill>
                  <a:srgbClr val="FFFFFF"/>
                </a:solidFill>
              </a14:hiddenFill>
            </a:ext>
          </a:extLst>
        </p:spPr>
      </p:pic>
      <p:pic>
        <p:nvPicPr>
          <p:cNvPr id="21516" name="Picture 12" descr="Image result for what is egypts competitive advantage"/>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7236296" y="2865136"/>
            <a:ext cx="1584176" cy="1920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2411627"/>
      </p:ext>
    </p:extLst>
  </p:cSld>
  <p:clrMapOvr>
    <a:masterClrMapping/>
  </p:clrMapOvr>
  <p:transition advClick="0"/>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a:stCxn id="15" idx="3"/>
            <a:endCxn id="14" idx="7"/>
          </p:cNvCxnSpPr>
          <p:nvPr/>
        </p:nvCxnSpPr>
        <p:spPr>
          <a:xfrm flipH="1">
            <a:off x="2317292" y="3312449"/>
            <a:ext cx="2019666" cy="1703770"/>
          </a:xfrm>
          <a:prstGeom prst="line">
            <a:avLst/>
          </a:prstGeom>
          <a:ln w="57150">
            <a:noFill/>
          </a:ln>
          <a:effectLst>
            <a:outerShdw blurRad="165100" dist="38100" dir="2700000" sx="103000" sy="103000" algn="tl" rotWithShape="0">
              <a:prstClr val="black">
                <a:alpha val="40000"/>
              </a:prstClr>
            </a:outerShdw>
          </a:effectLst>
          <a:scene3d>
            <a:camera prst="orthographicFront">
              <a:rot lat="0" lon="0" rev="0"/>
            </a:camera>
            <a:lightRig rig="balanced" dir="t">
              <a:rot lat="0" lon="0" rev="8700000"/>
            </a:lightRig>
          </a:scene3d>
          <a:sp3d>
            <a:bevelT w="190500" h="38100"/>
          </a:sp3d>
        </p:spPr>
        <p:style>
          <a:lnRef idx="1">
            <a:schemeClr val="accent1"/>
          </a:lnRef>
          <a:fillRef idx="0">
            <a:schemeClr val="accent1"/>
          </a:fillRef>
          <a:effectRef idx="0">
            <a:schemeClr val="accent1"/>
          </a:effectRef>
          <a:fontRef idx="minor">
            <a:schemeClr val="tx1"/>
          </a:fontRef>
        </p:style>
      </p:cxnSp>
      <p:sp>
        <p:nvSpPr>
          <p:cNvPr id="2" name="Rectangle 1"/>
          <p:cNvSpPr/>
          <p:nvPr/>
        </p:nvSpPr>
        <p:spPr>
          <a:xfrm>
            <a:off x="251520" y="1066235"/>
            <a:ext cx="8640960" cy="954107"/>
          </a:xfrm>
          <a:prstGeom prst="rect">
            <a:avLst/>
          </a:prstGeom>
        </p:spPr>
        <p:txBody>
          <a:bodyPr wrap="square">
            <a:spAutoFit/>
          </a:bodyPr>
          <a:lstStyle/>
          <a:p>
            <a:pPr marL="347663" indent="-347663">
              <a:buClr>
                <a:schemeClr val="accent6">
                  <a:lumMod val="50000"/>
                </a:schemeClr>
              </a:buClr>
              <a:buFont typeface="Wingdings 3" panose="05040102010807070707" pitchFamily="18" charset="2"/>
              <a:buChar char=""/>
            </a:pPr>
            <a:r>
              <a:rPr lang="en-US" sz="2800" dirty="0"/>
              <a:t>Possible areas for gaining competitive advantage are shown in the diagram</a:t>
            </a:r>
          </a:p>
        </p:txBody>
      </p:sp>
      <p:sp>
        <p:nvSpPr>
          <p:cNvPr id="6" name="Title 1"/>
          <p:cNvSpPr>
            <a:spLocks noGrp="1"/>
          </p:cNvSpPr>
          <p:nvPr>
            <p:ph type="title"/>
          </p:nvPr>
        </p:nvSpPr>
        <p:spPr>
          <a:xfrm>
            <a:off x="35496" y="72008"/>
            <a:ext cx="7704856" cy="548680"/>
          </a:xfrm>
        </p:spPr>
        <p:txBody>
          <a:bodyPr>
            <a:noAutofit/>
          </a:bodyPr>
          <a:lstStyle/>
          <a:p>
            <a:r>
              <a:rPr lang="en-GB" sz="3200" dirty="0"/>
              <a:t>9.4 – Competitive </a:t>
            </a:r>
            <a:r>
              <a:rPr lang="en-GB" sz="3200" dirty="0" smtClean="0"/>
              <a:t>Advantage – </a:t>
            </a:r>
            <a:r>
              <a:rPr lang="en-GB" sz="3200" b="1" dirty="0" smtClean="0"/>
              <a:t>Added Value</a:t>
            </a:r>
          </a:p>
        </p:txBody>
      </p:sp>
      <p:sp>
        <p:nvSpPr>
          <p:cNvPr id="7" name="Round Same Side Corner Rectangle 6">
            <a:hlinkClick r:id="" action="ppaction://noaction"/>
          </p:cNvPr>
          <p:cNvSpPr/>
          <p:nvPr/>
        </p:nvSpPr>
        <p:spPr>
          <a:xfrm>
            <a:off x="673224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55</a:t>
            </a:r>
            <a:endParaRPr lang="en-GB" sz="1200" b="1" dirty="0">
              <a:latin typeface="Arial" panose="020B0604020202020204" pitchFamily="34" charset="0"/>
              <a:cs typeface="Arial" panose="020B0604020202020204" pitchFamily="34" charset="0"/>
            </a:endParaRPr>
          </a:p>
        </p:txBody>
      </p:sp>
      <p:sp>
        <p:nvSpPr>
          <p:cNvPr id="3" name="Oval 2"/>
          <p:cNvSpPr/>
          <p:nvPr/>
        </p:nvSpPr>
        <p:spPr>
          <a:xfrm>
            <a:off x="2591103" y="1948333"/>
            <a:ext cx="1476164" cy="1296145"/>
          </a:xfrm>
          <a:prstGeom prst="ellipse">
            <a:avLst/>
          </a:prstGeom>
          <a:solidFill>
            <a:schemeClr val="accent6">
              <a:lumMod val="40000"/>
              <a:lumOff val="60000"/>
            </a:schemeClr>
          </a:solidFill>
          <a:ln>
            <a:noFill/>
          </a:ln>
          <a:effectLst>
            <a:outerShdw blurRad="165100" dist="38100" dir="2700000" sx="103000" sy="103000" algn="tl" rotWithShape="0">
              <a:prstClr val="black">
                <a:alpha val="40000"/>
              </a:prst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algn="ctr"/>
            <a:r>
              <a:rPr lang="en-GB" sz="2000" dirty="0" smtClean="0">
                <a:solidFill>
                  <a:schemeClr val="tx1"/>
                </a:solidFill>
                <a:latin typeface="Arial" panose="020B0604020202020204" pitchFamily="34" charset="0"/>
                <a:cs typeface="Arial" panose="020B0604020202020204" pitchFamily="34" charset="0"/>
              </a:rPr>
              <a:t>Lower Price</a:t>
            </a:r>
            <a:endParaRPr lang="en-GB" sz="2000" dirty="0">
              <a:solidFill>
                <a:schemeClr val="tx1"/>
              </a:solidFill>
              <a:latin typeface="Arial" panose="020B0604020202020204" pitchFamily="34" charset="0"/>
              <a:cs typeface="Arial" panose="020B0604020202020204" pitchFamily="34" charset="0"/>
            </a:endParaRPr>
          </a:p>
        </p:txBody>
      </p:sp>
      <p:sp>
        <p:nvSpPr>
          <p:cNvPr id="10" name="Oval 9"/>
          <p:cNvSpPr/>
          <p:nvPr/>
        </p:nvSpPr>
        <p:spPr>
          <a:xfrm>
            <a:off x="2555776" y="5301207"/>
            <a:ext cx="1476164" cy="1296145"/>
          </a:xfrm>
          <a:prstGeom prst="ellipse">
            <a:avLst/>
          </a:prstGeom>
          <a:solidFill>
            <a:schemeClr val="accent6">
              <a:lumMod val="40000"/>
              <a:lumOff val="60000"/>
            </a:schemeClr>
          </a:solidFill>
          <a:ln>
            <a:noFill/>
          </a:ln>
          <a:effectLst>
            <a:outerShdw blurRad="165100" dist="38100" dir="2700000" sx="103000" sy="103000" algn="tl" rotWithShape="0">
              <a:prstClr val="black">
                <a:alpha val="40000"/>
              </a:prst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algn="ctr"/>
            <a:r>
              <a:rPr lang="en-GB" sz="1400" dirty="0" smtClean="0">
                <a:solidFill>
                  <a:schemeClr val="tx1"/>
                </a:solidFill>
                <a:latin typeface="Arial" panose="020B0604020202020204" pitchFamily="34" charset="0"/>
                <a:cs typeface="Arial" panose="020B0604020202020204" pitchFamily="34" charset="0"/>
              </a:rPr>
              <a:t>Successful </a:t>
            </a:r>
            <a:br>
              <a:rPr lang="en-GB" sz="1400" dirty="0" smtClean="0">
                <a:solidFill>
                  <a:schemeClr val="tx1"/>
                </a:solidFill>
                <a:latin typeface="Arial" panose="020B0604020202020204" pitchFamily="34" charset="0"/>
                <a:cs typeface="Arial" panose="020B0604020202020204" pitchFamily="34" charset="0"/>
              </a:rPr>
            </a:br>
            <a:r>
              <a:rPr lang="en-GB" sz="1400" dirty="0" smtClean="0">
                <a:solidFill>
                  <a:schemeClr val="tx1"/>
                </a:solidFill>
                <a:latin typeface="Arial" panose="020B0604020202020204" pitchFamily="34" charset="0"/>
                <a:cs typeface="Arial" panose="020B0604020202020204" pitchFamily="34" charset="0"/>
              </a:rPr>
              <a:t>high quality branding and</a:t>
            </a:r>
            <a:br>
              <a:rPr lang="en-GB" sz="1400" dirty="0" smtClean="0">
                <a:solidFill>
                  <a:schemeClr val="tx1"/>
                </a:solidFill>
                <a:latin typeface="Arial" panose="020B0604020202020204" pitchFamily="34" charset="0"/>
                <a:cs typeface="Arial" panose="020B0604020202020204" pitchFamily="34" charset="0"/>
              </a:rPr>
            </a:br>
            <a:r>
              <a:rPr lang="en-GB" sz="1400" dirty="0" smtClean="0">
                <a:solidFill>
                  <a:schemeClr val="tx1"/>
                </a:solidFill>
                <a:latin typeface="Arial" panose="020B0604020202020204" pitchFamily="34" charset="0"/>
                <a:cs typeface="Arial" panose="020B0604020202020204" pitchFamily="34" charset="0"/>
              </a:rPr>
              <a:t>advertising</a:t>
            </a:r>
            <a:endParaRPr lang="en-GB" sz="1400" dirty="0">
              <a:solidFill>
                <a:schemeClr val="tx1"/>
              </a:solidFill>
              <a:latin typeface="Arial" panose="020B0604020202020204" pitchFamily="34" charset="0"/>
              <a:cs typeface="Arial" panose="020B0604020202020204" pitchFamily="34" charset="0"/>
            </a:endParaRPr>
          </a:p>
        </p:txBody>
      </p:sp>
      <p:sp>
        <p:nvSpPr>
          <p:cNvPr id="11" name="Oval 10"/>
          <p:cNvSpPr/>
          <p:nvPr/>
        </p:nvSpPr>
        <p:spPr>
          <a:xfrm>
            <a:off x="323528" y="3573015"/>
            <a:ext cx="1476164" cy="1296145"/>
          </a:xfrm>
          <a:prstGeom prst="ellipse">
            <a:avLst/>
          </a:prstGeom>
          <a:solidFill>
            <a:schemeClr val="accent6">
              <a:lumMod val="40000"/>
              <a:lumOff val="60000"/>
            </a:schemeClr>
          </a:solidFill>
          <a:ln>
            <a:noFill/>
          </a:ln>
          <a:effectLst>
            <a:outerShdw blurRad="165100" dist="38100" dir="2700000" sx="103000" sy="103000" algn="tl" rotWithShape="0">
              <a:prstClr val="black">
                <a:alpha val="40000"/>
              </a:prst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algn="ctr"/>
            <a:r>
              <a:rPr lang="en-GB" sz="1400" dirty="0" smtClean="0">
                <a:solidFill>
                  <a:schemeClr val="tx1"/>
                </a:solidFill>
                <a:latin typeface="Arial" panose="020B0604020202020204" pitchFamily="34" charset="0"/>
                <a:cs typeface="Arial" panose="020B0604020202020204" pitchFamily="34" charset="0"/>
              </a:rPr>
              <a:t>Uniqueness</a:t>
            </a:r>
            <a:endParaRPr lang="en-GB" sz="1400" dirty="0">
              <a:solidFill>
                <a:schemeClr val="tx1"/>
              </a:solidFill>
              <a:latin typeface="Arial" panose="020B0604020202020204" pitchFamily="34" charset="0"/>
              <a:cs typeface="Arial" panose="020B0604020202020204" pitchFamily="34" charset="0"/>
            </a:endParaRPr>
          </a:p>
        </p:txBody>
      </p:sp>
      <p:sp>
        <p:nvSpPr>
          <p:cNvPr id="12" name="Oval 11"/>
          <p:cNvSpPr/>
          <p:nvPr/>
        </p:nvSpPr>
        <p:spPr>
          <a:xfrm>
            <a:off x="4608004" y="3573014"/>
            <a:ext cx="1476164" cy="1296145"/>
          </a:xfrm>
          <a:prstGeom prst="ellipse">
            <a:avLst/>
          </a:prstGeom>
          <a:solidFill>
            <a:schemeClr val="accent6">
              <a:lumMod val="40000"/>
              <a:lumOff val="60000"/>
            </a:schemeClr>
          </a:solidFill>
          <a:ln>
            <a:noFill/>
          </a:ln>
          <a:effectLst>
            <a:outerShdw blurRad="165100" dist="38100" dir="2700000" sx="103000" sy="103000" algn="tl" rotWithShape="0">
              <a:prstClr val="black">
                <a:alpha val="40000"/>
              </a:prst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algn="ctr"/>
            <a:r>
              <a:rPr lang="en-GB" sz="2000" dirty="0" smtClean="0">
                <a:solidFill>
                  <a:schemeClr val="tx1"/>
                </a:solidFill>
                <a:latin typeface="Arial" panose="020B0604020202020204" pitchFamily="34" charset="0"/>
                <a:cs typeface="Arial" panose="020B0604020202020204" pitchFamily="34" charset="0"/>
              </a:rPr>
              <a:t>Extra features</a:t>
            </a:r>
            <a:endParaRPr lang="en-GB" sz="2000" dirty="0">
              <a:solidFill>
                <a:schemeClr val="tx1"/>
              </a:solidFill>
              <a:latin typeface="Arial" panose="020B0604020202020204" pitchFamily="34" charset="0"/>
              <a:cs typeface="Arial" panose="020B0604020202020204" pitchFamily="34" charset="0"/>
            </a:endParaRPr>
          </a:p>
        </p:txBody>
      </p:sp>
      <p:sp>
        <p:nvSpPr>
          <p:cNvPr id="13" name="Oval 12"/>
          <p:cNvSpPr/>
          <p:nvPr/>
        </p:nvSpPr>
        <p:spPr>
          <a:xfrm>
            <a:off x="1026100" y="2319626"/>
            <a:ext cx="1476164" cy="1296145"/>
          </a:xfrm>
          <a:prstGeom prst="ellipse">
            <a:avLst/>
          </a:prstGeom>
          <a:solidFill>
            <a:schemeClr val="accent6">
              <a:lumMod val="40000"/>
              <a:lumOff val="60000"/>
            </a:schemeClr>
          </a:solidFill>
          <a:ln>
            <a:noFill/>
          </a:ln>
          <a:effectLst>
            <a:outerShdw blurRad="165100" dist="38100" dir="2700000" sx="103000" sy="103000" algn="tl" rotWithShape="0">
              <a:prstClr val="black">
                <a:alpha val="40000"/>
              </a:prst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algn="ctr"/>
            <a:r>
              <a:rPr lang="en-GB" sz="1600" dirty="0" smtClean="0">
                <a:solidFill>
                  <a:schemeClr val="tx1"/>
                </a:solidFill>
                <a:latin typeface="Arial" panose="020B0604020202020204" pitchFamily="34" charset="0"/>
                <a:cs typeface="Arial" panose="020B0604020202020204" pitchFamily="34" charset="0"/>
              </a:rPr>
              <a:t>Customer service</a:t>
            </a:r>
            <a:endParaRPr lang="en-GB" sz="1600" dirty="0">
              <a:solidFill>
                <a:schemeClr val="tx1"/>
              </a:solidFill>
              <a:latin typeface="Arial" panose="020B0604020202020204" pitchFamily="34" charset="0"/>
              <a:cs typeface="Arial" panose="020B0604020202020204" pitchFamily="34" charset="0"/>
            </a:endParaRPr>
          </a:p>
        </p:txBody>
      </p:sp>
      <p:sp>
        <p:nvSpPr>
          <p:cNvPr id="14" name="Oval 13"/>
          <p:cNvSpPr/>
          <p:nvPr/>
        </p:nvSpPr>
        <p:spPr>
          <a:xfrm>
            <a:off x="1057307" y="4826403"/>
            <a:ext cx="1476164" cy="1296145"/>
          </a:xfrm>
          <a:prstGeom prst="ellipse">
            <a:avLst/>
          </a:prstGeom>
          <a:solidFill>
            <a:schemeClr val="accent6">
              <a:lumMod val="40000"/>
              <a:lumOff val="60000"/>
            </a:schemeClr>
          </a:solidFill>
          <a:ln>
            <a:noFill/>
          </a:ln>
          <a:effectLst>
            <a:outerShdw blurRad="165100" dist="38100" dir="2700000" sx="103000" sy="103000" algn="tl" rotWithShape="0">
              <a:prstClr val="black">
                <a:alpha val="40000"/>
              </a:prst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r>
              <a:rPr lang="en-GB" sz="1400" dirty="0" smtClean="0">
                <a:solidFill>
                  <a:schemeClr val="tx1"/>
                </a:solidFill>
                <a:latin typeface="Arial" panose="020B0604020202020204" pitchFamily="34" charset="0"/>
                <a:cs typeface="Arial" panose="020B0604020202020204" pitchFamily="34" charset="0"/>
              </a:rPr>
              <a:t>Innovative new technology</a:t>
            </a:r>
            <a:endParaRPr lang="en-GB" sz="1400" dirty="0">
              <a:solidFill>
                <a:schemeClr val="tx1"/>
              </a:solidFill>
              <a:latin typeface="Arial" panose="020B0604020202020204" pitchFamily="34" charset="0"/>
              <a:cs typeface="Arial" panose="020B0604020202020204" pitchFamily="34" charset="0"/>
            </a:endParaRPr>
          </a:p>
        </p:txBody>
      </p:sp>
      <p:sp>
        <p:nvSpPr>
          <p:cNvPr id="15" name="Oval 14"/>
          <p:cNvSpPr/>
          <p:nvPr/>
        </p:nvSpPr>
        <p:spPr>
          <a:xfrm>
            <a:off x="4120779" y="2206120"/>
            <a:ext cx="1476164" cy="1296145"/>
          </a:xfrm>
          <a:prstGeom prst="ellipse">
            <a:avLst/>
          </a:prstGeom>
          <a:solidFill>
            <a:schemeClr val="accent6">
              <a:lumMod val="40000"/>
              <a:lumOff val="60000"/>
            </a:schemeClr>
          </a:solidFill>
          <a:ln>
            <a:noFill/>
          </a:ln>
          <a:effectLst>
            <a:outerShdw blurRad="165100" dist="38100" dir="2700000" sx="103000" sy="103000" algn="tl" rotWithShape="0">
              <a:prstClr val="black">
                <a:alpha val="40000"/>
              </a:prst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algn="ctr"/>
            <a:r>
              <a:rPr lang="en-GB" sz="2000" dirty="0" smtClean="0">
                <a:solidFill>
                  <a:schemeClr val="tx1"/>
                </a:solidFill>
                <a:latin typeface="Arial" panose="020B0604020202020204" pitchFamily="34" charset="0"/>
                <a:cs typeface="Arial" panose="020B0604020202020204" pitchFamily="34" charset="0"/>
              </a:rPr>
              <a:t>Higher quality</a:t>
            </a:r>
            <a:endParaRPr lang="en-GB" sz="2000" dirty="0">
              <a:solidFill>
                <a:schemeClr val="tx1"/>
              </a:solidFill>
              <a:latin typeface="Arial" panose="020B0604020202020204" pitchFamily="34" charset="0"/>
              <a:cs typeface="Arial" panose="020B0604020202020204" pitchFamily="34" charset="0"/>
            </a:endParaRPr>
          </a:p>
        </p:txBody>
      </p:sp>
      <p:sp>
        <p:nvSpPr>
          <p:cNvPr id="16" name="Oval 15"/>
          <p:cNvSpPr/>
          <p:nvPr/>
        </p:nvSpPr>
        <p:spPr>
          <a:xfrm>
            <a:off x="4138343" y="4935347"/>
            <a:ext cx="1476164" cy="1296145"/>
          </a:xfrm>
          <a:prstGeom prst="ellipse">
            <a:avLst/>
          </a:prstGeom>
          <a:solidFill>
            <a:schemeClr val="accent6">
              <a:lumMod val="40000"/>
              <a:lumOff val="60000"/>
            </a:schemeClr>
          </a:solidFill>
          <a:ln>
            <a:noFill/>
          </a:ln>
          <a:effectLst>
            <a:outerShdw blurRad="165100" dist="38100" dir="2700000" sx="103000" sy="103000" algn="tl" rotWithShape="0">
              <a:prstClr val="black">
                <a:alpha val="40000"/>
              </a:prst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algn="ctr"/>
            <a:r>
              <a:rPr lang="en-GB" sz="1600" dirty="0" smtClean="0">
                <a:solidFill>
                  <a:schemeClr val="tx1"/>
                </a:solidFill>
                <a:latin typeface="Arial" panose="020B0604020202020204" pitchFamily="34" charset="0"/>
                <a:cs typeface="Arial" panose="020B0604020202020204" pitchFamily="34" charset="0"/>
              </a:rPr>
              <a:t>More</a:t>
            </a:r>
            <a:br>
              <a:rPr lang="en-GB" sz="1600" dirty="0" smtClean="0">
                <a:solidFill>
                  <a:schemeClr val="tx1"/>
                </a:solidFill>
                <a:latin typeface="Arial" panose="020B0604020202020204" pitchFamily="34" charset="0"/>
                <a:cs typeface="Arial" panose="020B0604020202020204" pitchFamily="34" charset="0"/>
              </a:rPr>
            </a:br>
            <a:r>
              <a:rPr lang="en-GB" sz="1600" dirty="0" smtClean="0">
                <a:solidFill>
                  <a:schemeClr val="tx1"/>
                </a:solidFill>
                <a:latin typeface="Arial" panose="020B0604020202020204" pitchFamily="34" charset="0"/>
                <a:cs typeface="Arial" panose="020B0604020202020204" pitchFamily="34" charset="0"/>
              </a:rPr>
              <a:t>convenient</a:t>
            </a:r>
            <a:endParaRPr lang="en-GB" sz="1600" dirty="0">
              <a:solidFill>
                <a:schemeClr val="tx1"/>
              </a:solidFill>
              <a:latin typeface="Arial" panose="020B0604020202020204" pitchFamily="34" charset="0"/>
              <a:cs typeface="Arial" panose="020B0604020202020204" pitchFamily="34" charset="0"/>
            </a:endParaRPr>
          </a:p>
        </p:txBody>
      </p:sp>
      <p:cxnSp>
        <p:nvCxnSpPr>
          <p:cNvPr id="20" name="Straight Connector 19"/>
          <p:cNvCxnSpPr>
            <a:stCxn id="3" idx="4"/>
            <a:endCxn id="10" idx="0"/>
          </p:cNvCxnSpPr>
          <p:nvPr/>
        </p:nvCxnSpPr>
        <p:spPr>
          <a:xfrm flipH="1">
            <a:off x="3293858" y="3244478"/>
            <a:ext cx="35327" cy="2056729"/>
          </a:xfrm>
          <a:prstGeom prst="line">
            <a:avLst/>
          </a:prstGeom>
          <a:ln w="57150">
            <a:noFill/>
          </a:ln>
          <a:effectLst>
            <a:outerShdw blurRad="165100" dist="38100" dir="2700000" sx="103000" sy="103000" algn="tl" rotWithShape="0">
              <a:prstClr val="black">
                <a:alpha val="40000"/>
              </a:prstClr>
            </a:outerShdw>
          </a:effectLst>
          <a:scene3d>
            <a:camera prst="orthographicFront">
              <a:rot lat="0" lon="0" rev="0"/>
            </a:camera>
            <a:lightRig rig="balanced" dir="t">
              <a:rot lat="0" lon="0" rev="8700000"/>
            </a:lightRig>
          </a:scene3d>
          <a:sp3d>
            <a:bevelT w="190500" h="38100"/>
          </a:sp3d>
        </p:spPr>
        <p:style>
          <a:lnRef idx="1">
            <a:schemeClr val="accent1"/>
          </a:lnRef>
          <a:fillRef idx="0">
            <a:schemeClr val="accent1"/>
          </a:fillRef>
          <a:effectRef idx="0">
            <a:schemeClr val="accent1"/>
          </a:effectRef>
          <a:fontRef idx="minor">
            <a:schemeClr val="tx1"/>
          </a:fontRef>
        </p:style>
      </p:cxnSp>
      <p:cxnSp>
        <p:nvCxnSpPr>
          <p:cNvPr id="23" name="Straight Connector 22"/>
          <p:cNvCxnSpPr>
            <a:stCxn id="12" idx="2"/>
            <a:endCxn id="11" idx="6"/>
          </p:cNvCxnSpPr>
          <p:nvPr/>
        </p:nvCxnSpPr>
        <p:spPr>
          <a:xfrm flipH="1">
            <a:off x="1799692" y="4221087"/>
            <a:ext cx="2808312" cy="1"/>
          </a:xfrm>
          <a:prstGeom prst="line">
            <a:avLst/>
          </a:prstGeom>
          <a:ln w="57150">
            <a:noFill/>
          </a:ln>
          <a:effectLst>
            <a:outerShdw blurRad="165100" dist="38100" dir="2700000" sx="103000" sy="103000" algn="tl" rotWithShape="0">
              <a:prstClr val="black">
                <a:alpha val="40000"/>
              </a:prstClr>
            </a:outerShdw>
          </a:effectLst>
          <a:scene3d>
            <a:camera prst="orthographicFront">
              <a:rot lat="0" lon="0" rev="0"/>
            </a:camera>
            <a:lightRig rig="balanced" dir="t">
              <a:rot lat="0" lon="0" rev="8700000"/>
            </a:lightRig>
          </a:scene3d>
          <a:sp3d>
            <a:bevelT w="190500" h="38100"/>
          </a:sp3d>
        </p:spPr>
        <p:style>
          <a:lnRef idx="1">
            <a:schemeClr val="accent1"/>
          </a:lnRef>
          <a:fillRef idx="0">
            <a:schemeClr val="accent1"/>
          </a:fillRef>
          <a:effectRef idx="0">
            <a:schemeClr val="accent1"/>
          </a:effectRef>
          <a:fontRef idx="minor">
            <a:schemeClr val="tx1"/>
          </a:fontRef>
        </p:style>
      </p:cxnSp>
      <p:cxnSp>
        <p:nvCxnSpPr>
          <p:cNvPr id="27" name="Straight Connector 26"/>
          <p:cNvCxnSpPr>
            <a:stCxn id="13" idx="5"/>
            <a:endCxn id="16" idx="1"/>
          </p:cNvCxnSpPr>
          <p:nvPr/>
        </p:nvCxnSpPr>
        <p:spPr>
          <a:xfrm>
            <a:off x="2286085" y="3425955"/>
            <a:ext cx="2068437" cy="1699208"/>
          </a:xfrm>
          <a:prstGeom prst="line">
            <a:avLst/>
          </a:prstGeom>
          <a:ln w="57150">
            <a:noFill/>
          </a:ln>
          <a:effectLst>
            <a:outerShdw blurRad="165100" dist="38100" dir="2700000" sx="103000" sy="103000" algn="tl" rotWithShape="0">
              <a:prstClr val="black">
                <a:alpha val="40000"/>
              </a:prstClr>
            </a:outerShdw>
          </a:effectLst>
          <a:scene3d>
            <a:camera prst="orthographicFront">
              <a:rot lat="0" lon="0" rev="0"/>
            </a:camera>
            <a:lightRig rig="balanced" dir="t">
              <a:rot lat="0" lon="0" rev="8700000"/>
            </a:lightRig>
          </a:scene3d>
          <a:sp3d>
            <a:bevelT w="190500" h="38100"/>
          </a:sp3d>
        </p:spPr>
        <p:style>
          <a:lnRef idx="1">
            <a:schemeClr val="accent1"/>
          </a:lnRef>
          <a:fillRef idx="0">
            <a:schemeClr val="accent1"/>
          </a:fillRef>
          <a:effectRef idx="0">
            <a:schemeClr val="accent1"/>
          </a:effectRef>
          <a:fontRef idx="minor">
            <a:schemeClr val="tx1"/>
          </a:fontRef>
        </p:style>
      </p:cxnSp>
      <p:cxnSp>
        <p:nvCxnSpPr>
          <p:cNvPr id="31" name="Straight Connector 30"/>
          <p:cNvCxnSpPr>
            <a:endCxn id="12" idx="2"/>
          </p:cNvCxnSpPr>
          <p:nvPr/>
        </p:nvCxnSpPr>
        <p:spPr>
          <a:xfrm>
            <a:off x="1799692" y="4221087"/>
            <a:ext cx="2808312" cy="0"/>
          </a:xfrm>
          <a:prstGeom prst="line">
            <a:avLst/>
          </a:prstGeom>
          <a:ln w="476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a:stCxn id="13" idx="5"/>
            <a:endCxn id="16" idx="1"/>
          </p:cNvCxnSpPr>
          <p:nvPr/>
        </p:nvCxnSpPr>
        <p:spPr>
          <a:xfrm>
            <a:off x="2286085" y="3425955"/>
            <a:ext cx="2068437" cy="1699208"/>
          </a:xfrm>
          <a:prstGeom prst="line">
            <a:avLst/>
          </a:prstGeom>
          <a:ln w="476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a:stCxn id="3" idx="4"/>
            <a:endCxn id="10" idx="0"/>
          </p:cNvCxnSpPr>
          <p:nvPr/>
        </p:nvCxnSpPr>
        <p:spPr>
          <a:xfrm flipH="1">
            <a:off x="3293858" y="3244478"/>
            <a:ext cx="35327" cy="2056729"/>
          </a:xfrm>
          <a:prstGeom prst="line">
            <a:avLst/>
          </a:prstGeom>
          <a:ln w="476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a:stCxn id="14" idx="7"/>
            <a:endCxn id="15" idx="3"/>
          </p:cNvCxnSpPr>
          <p:nvPr/>
        </p:nvCxnSpPr>
        <p:spPr>
          <a:xfrm flipV="1">
            <a:off x="2317292" y="3312449"/>
            <a:ext cx="2019666" cy="1703770"/>
          </a:xfrm>
          <a:prstGeom prst="line">
            <a:avLst/>
          </a:prstGeom>
          <a:ln w="47625">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Oval 16"/>
          <p:cNvSpPr/>
          <p:nvPr/>
        </p:nvSpPr>
        <p:spPr>
          <a:xfrm>
            <a:off x="2402759" y="3381869"/>
            <a:ext cx="1905170" cy="1739150"/>
          </a:xfrm>
          <a:prstGeom prst="ellipse">
            <a:avLst/>
          </a:prstGeom>
          <a:solidFill>
            <a:srgbClr val="FFC000"/>
          </a:solidFill>
          <a:ln>
            <a:noFill/>
          </a:ln>
          <a:effectLst>
            <a:outerShdw blurRad="165100" dist="38100" dir="2700000" sx="103000" sy="103000" algn="tl" rotWithShape="0">
              <a:prstClr val="black">
                <a:alpha val="40000"/>
              </a:prst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algn="ctr"/>
            <a:r>
              <a:rPr lang="en-GB" sz="1600" b="1" dirty="0" smtClean="0">
                <a:solidFill>
                  <a:schemeClr val="tx1"/>
                </a:solidFill>
                <a:latin typeface="Arial" panose="020B0604020202020204" pitchFamily="34" charset="0"/>
                <a:cs typeface="Arial" panose="020B0604020202020204" pitchFamily="34" charset="0"/>
              </a:rPr>
              <a:t>Sources of Competitive advantage</a:t>
            </a:r>
            <a:endParaRPr lang="en-GB" sz="1600" b="1" dirty="0">
              <a:solidFill>
                <a:schemeClr val="tx1"/>
              </a:solidFill>
              <a:latin typeface="Arial" panose="020B0604020202020204" pitchFamily="34" charset="0"/>
              <a:cs typeface="Arial" panose="020B0604020202020204" pitchFamily="34" charset="0"/>
            </a:endParaRPr>
          </a:p>
        </p:txBody>
      </p:sp>
      <p:sp>
        <p:nvSpPr>
          <p:cNvPr id="44" name="TextBox 43"/>
          <p:cNvSpPr txBox="1"/>
          <p:nvPr/>
        </p:nvSpPr>
        <p:spPr>
          <a:xfrm>
            <a:off x="6337650" y="1767369"/>
            <a:ext cx="2482822" cy="4708981"/>
          </a:xfrm>
          <a:prstGeom prst="rect">
            <a:avLst/>
          </a:prstGeom>
          <a:noFill/>
        </p:spPr>
        <p:txBody>
          <a:bodyPr wrap="square" rtlCol="0">
            <a:spAutoFit/>
          </a:bodyPr>
          <a:lstStyle/>
          <a:p>
            <a:r>
              <a:rPr lang="en-GB" sz="2000" dirty="0" smtClean="0"/>
              <a:t>For the following items, state what their competitive advantages are:</a:t>
            </a:r>
          </a:p>
          <a:p>
            <a:pPr marL="225425" indent="-225425">
              <a:buClr>
                <a:schemeClr val="accent6">
                  <a:lumMod val="50000"/>
                </a:schemeClr>
              </a:buClr>
              <a:buFont typeface="Arial" panose="020B0604020202020204" pitchFamily="34" charset="0"/>
              <a:buChar char="•"/>
            </a:pPr>
            <a:r>
              <a:rPr lang="en-GB" sz="2000" dirty="0" smtClean="0"/>
              <a:t>iPhone</a:t>
            </a:r>
          </a:p>
          <a:p>
            <a:pPr marL="225425" indent="-225425">
              <a:buClr>
                <a:schemeClr val="accent6">
                  <a:lumMod val="50000"/>
                </a:schemeClr>
              </a:buClr>
              <a:buFont typeface="Arial" panose="020B0604020202020204" pitchFamily="34" charset="0"/>
              <a:buChar char="•"/>
            </a:pPr>
            <a:r>
              <a:rPr lang="en-GB" sz="2000" dirty="0" smtClean="0"/>
              <a:t>PS4</a:t>
            </a:r>
          </a:p>
          <a:p>
            <a:pPr marL="225425" indent="-225425">
              <a:buClr>
                <a:schemeClr val="accent6">
                  <a:lumMod val="50000"/>
                </a:schemeClr>
              </a:buClr>
              <a:buFont typeface="Arial" panose="020B0604020202020204" pitchFamily="34" charset="0"/>
              <a:buChar char="•"/>
            </a:pPr>
            <a:r>
              <a:rPr lang="en-GB" sz="2000" dirty="0" smtClean="0"/>
              <a:t>Local fruit</a:t>
            </a:r>
          </a:p>
          <a:p>
            <a:pPr marL="225425" indent="-225425">
              <a:buClr>
                <a:schemeClr val="accent6">
                  <a:lumMod val="50000"/>
                </a:schemeClr>
              </a:buClr>
              <a:buFont typeface="Arial" panose="020B0604020202020204" pitchFamily="34" charset="0"/>
              <a:buChar char="•"/>
            </a:pPr>
            <a:r>
              <a:rPr lang="en-GB" sz="2000" dirty="0" smtClean="0"/>
              <a:t>A gameshow</a:t>
            </a:r>
          </a:p>
          <a:p>
            <a:pPr marL="225425" indent="-225425">
              <a:buClr>
                <a:schemeClr val="accent6">
                  <a:lumMod val="50000"/>
                </a:schemeClr>
              </a:buClr>
              <a:buFont typeface="Arial" panose="020B0604020202020204" pitchFamily="34" charset="0"/>
              <a:buChar char="•"/>
            </a:pPr>
            <a:r>
              <a:rPr lang="en-GB" sz="2000" dirty="0" smtClean="0"/>
              <a:t>Your School</a:t>
            </a:r>
          </a:p>
          <a:p>
            <a:pPr marL="225425" indent="-225425">
              <a:buClr>
                <a:schemeClr val="accent6">
                  <a:lumMod val="50000"/>
                </a:schemeClr>
              </a:buClr>
              <a:buFont typeface="Arial" panose="020B0604020202020204" pitchFamily="34" charset="0"/>
              <a:buChar char="•"/>
            </a:pPr>
            <a:r>
              <a:rPr lang="en-GB" sz="2000" dirty="0" smtClean="0"/>
              <a:t>Your canteen’s lunch</a:t>
            </a:r>
          </a:p>
          <a:p>
            <a:pPr marL="225425" indent="-225425">
              <a:buClr>
                <a:schemeClr val="accent6">
                  <a:lumMod val="50000"/>
                </a:schemeClr>
              </a:buClr>
              <a:buFont typeface="Arial" panose="020B0604020202020204" pitchFamily="34" charset="0"/>
              <a:buChar char="•"/>
            </a:pPr>
            <a:r>
              <a:rPr lang="en-GB" sz="2000" dirty="0" smtClean="0"/>
              <a:t>Your teacher</a:t>
            </a:r>
          </a:p>
          <a:p>
            <a:pPr marL="225425" indent="-225425">
              <a:buClr>
                <a:schemeClr val="accent6">
                  <a:lumMod val="50000"/>
                </a:schemeClr>
              </a:buClr>
              <a:buFont typeface="Arial" panose="020B0604020202020204" pitchFamily="34" charset="0"/>
              <a:buChar char="•"/>
            </a:pPr>
            <a:r>
              <a:rPr lang="en-GB" sz="2000" dirty="0" smtClean="0"/>
              <a:t>Your university application</a:t>
            </a:r>
          </a:p>
          <a:p>
            <a:pPr marL="225425" indent="-225425">
              <a:buClr>
                <a:schemeClr val="accent6">
                  <a:lumMod val="50000"/>
                </a:schemeClr>
              </a:buClr>
              <a:buFont typeface="Arial" panose="020B0604020202020204" pitchFamily="34" charset="0"/>
              <a:buChar char="•"/>
            </a:pPr>
            <a:r>
              <a:rPr lang="en-GB" sz="2000" dirty="0" smtClean="0"/>
              <a:t>You</a:t>
            </a:r>
          </a:p>
        </p:txBody>
      </p:sp>
    </p:spTree>
    <p:extLst>
      <p:ext uri="{BB962C8B-B14F-4D97-AF65-F5344CB8AC3E}">
        <p14:creationId xmlns:p14="http://schemas.microsoft.com/office/powerpoint/2010/main" val="3164039019"/>
      </p:ext>
    </p:extLst>
  </p:cSld>
  <p:clrMapOvr>
    <a:masterClrMapping/>
  </p:clrMapOvr>
  <p:transition advClick="0"/>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23528" y="3504490"/>
            <a:ext cx="8568952" cy="2985433"/>
          </a:xfrm>
          <a:prstGeom prst="rect">
            <a:avLst/>
          </a:prstGeom>
        </p:spPr>
        <p:txBody>
          <a:bodyPr wrap="square">
            <a:spAutoFit/>
          </a:bodyPr>
          <a:lstStyle/>
          <a:p>
            <a:pPr>
              <a:buClr>
                <a:schemeClr val="accent6">
                  <a:lumMod val="50000"/>
                </a:schemeClr>
              </a:buClr>
            </a:pPr>
            <a:r>
              <a:rPr lang="en-US" sz="2000" b="1" dirty="0" smtClean="0"/>
              <a:t>Show Your Understanding</a:t>
            </a:r>
          </a:p>
          <a:p>
            <a:pPr marL="342900" indent="-342900">
              <a:buClr>
                <a:schemeClr val="accent6">
                  <a:lumMod val="50000"/>
                </a:schemeClr>
              </a:buClr>
              <a:buFont typeface="Wingdings 3" panose="05040102010807070707" pitchFamily="18" charset="2"/>
              <a:buChar char=""/>
            </a:pPr>
            <a:r>
              <a:rPr lang="en-US" sz="2400" dirty="0" smtClean="0"/>
              <a:t>For </a:t>
            </a:r>
            <a:r>
              <a:rPr lang="en-US" sz="2400" dirty="0"/>
              <a:t>the following products or services, evaluate the relevance of each source of competitive advantage to their success:</a:t>
            </a:r>
            <a:endParaRPr lang="en-GB" sz="2400" dirty="0"/>
          </a:p>
          <a:p>
            <a:pPr marL="747713" lvl="0" indent="-292100">
              <a:buClr>
                <a:srgbClr val="C00000"/>
              </a:buClr>
              <a:buFont typeface="Arial" panose="020B0604020202020204" pitchFamily="34" charset="0"/>
              <a:buChar char="•"/>
            </a:pPr>
            <a:r>
              <a:rPr lang="en-US" sz="2400" dirty="0"/>
              <a:t>iPhone</a:t>
            </a:r>
            <a:endParaRPr lang="en-GB" sz="2400" dirty="0"/>
          </a:p>
          <a:p>
            <a:pPr marL="747713" lvl="0" indent="-292100">
              <a:buClr>
                <a:srgbClr val="C00000"/>
              </a:buClr>
              <a:buFont typeface="Arial" panose="020B0604020202020204" pitchFamily="34" charset="0"/>
              <a:buChar char="•"/>
            </a:pPr>
            <a:r>
              <a:rPr lang="en-US" sz="2400" dirty="0"/>
              <a:t>Netflix or </a:t>
            </a:r>
            <a:r>
              <a:rPr lang="en-US" sz="2400" dirty="0" err="1"/>
              <a:t>LoveFilm</a:t>
            </a:r>
            <a:endParaRPr lang="en-GB" sz="2400" dirty="0"/>
          </a:p>
          <a:p>
            <a:pPr marL="747713" lvl="0" indent="-292100">
              <a:buClr>
                <a:srgbClr val="C00000"/>
              </a:buClr>
              <a:buFont typeface="Arial" panose="020B0604020202020204" pitchFamily="34" charset="0"/>
              <a:buChar char="•"/>
            </a:pPr>
            <a:r>
              <a:rPr lang="en-US" sz="2400" dirty="0" smtClean="0"/>
              <a:t>The Pyramids</a:t>
            </a:r>
            <a:endParaRPr lang="en-GB" sz="2400" dirty="0"/>
          </a:p>
          <a:p>
            <a:pPr marL="747713" lvl="0" indent="-292100">
              <a:buClr>
                <a:srgbClr val="C00000"/>
              </a:buClr>
              <a:buFont typeface="Arial" panose="020B0604020202020204" pitchFamily="34" charset="0"/>
              <a:buChar char="•"/>
            </a:pPr>
            <a:r>
              <a:rPr lang="en-US" sz="2400" dirty="0"/>
              <a:t>Dyson vacuum cleaners</a:t>
            </a:r>
            <a:endParaRPr lang="en-GB" sz="2400" dirty="0"/>
          </a:p>
        </p:txBody>
      </p:sp>
      <p:sp>
        <p:nvSpPr>
          <p:cNvPr id="6" name="Title 1"/>
          <p:cNvSpPr>
            <a:spLocks noGrp="1"/>
          </p:cNvSpPr>
          <p:nvPr>
            <p:ph type="title"/>
          </p:nvPr>
        </p:nvSpPr>
        <p:spPr>
          <a:xfrm>
            <a:off x="35496" y="72008"/>
            <a:ext cx="7704856" cy="548680"/>
          </a:xfrm>
        </p:spPr>
        <p:txBody>
          <a:bodyPr>
            <a:noAutofit/>
          </a:bodyPr>
          <a:lstStyle/>
          <a:p>
            <a:r>
              <a:rPr lang="en-GB" sz="3200" dirty="0"/>
              <a:t>9.4 – Competitive </a:t>
            </a:r>
            <a:r>
              <a:rPr lang="en-GB" sz="3200" dirty="0" smtClean="0"/>
              <a:t>Advantage – </a:t>
            </a:r>
            <a:r>
              <a:rPr lang="en-GB" sz="3200" b="1" dirty="0" smtClean="0"/>
              <a:t>Adding Value</a:t>
            </a:r>
          </a:p>
        </p:txBody>
      </p:sp>
      <p:sp>
        <p:nvSpPr>
          <p:cNvPr id="7" name="Round Same Side Corner Rectangle 6">
            <a:hlinkClick r:id="" action="ppaction://noaction"/>
          </p:cNvPr>
          <p:cNvSpPr/>
          <p:nvPr/>
        </p:nvSpPr>
        <p:spPr>
          <a:xfrm>
            <a:off x="673224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56</a:t>
            </a:r>
            <a:endParaRPr lang="en-GB" sz="1200" b="1" dirty="0">
              <a:latin typeface="Arial" panose="020B0604020202020204" pitchFamily="34" charset="0"/>
              <a:cs typeface="Arial" panose="020B0604020202020204" pitchFamily="34" charset="0"/>
            </a:endParaRPr>
          </a:p>
        </p:txBody>
      </p:sp>
      <p:sp>
        <p:nvSpPr>
          <p:cNvPr id="3" name="Rectangle 2"/>
          <p:cNvSpPr/>
          <p:nvPr/>
        </p:nvSpPr>
        <p:spPr>
          <a:xfrm>
            <a:off x="323528" y="1124744"/>
            <a:ext cx="8496944" cy="2346796"/>
          </a:xfrm>
          <a:prstGeom prst="rect">
            <a:avLst/>
          </a:prstGeom>
          <a:solidFill>
            <a:schemeClr val="accent1">
              <a:lumMod val="40000"/>
              <a:lumOff val="60000"/>
            </a:schemeClr>
          </a:solidFill>
          <a:ln w="57150">
            <a:solidFill>
              <a:srgbClr val="002060"/>
            </a:solidFill>
          </a:ln>
        </p:spPr>
        <p:txBody>
          <a:bodyPr wrap="square">
            <a:spAutoFit/>
          </a:bodyPr>
          <a:lstStyle/>
          <a:p>
            <a:pPr marL="0" marR="0" indent="0" algn="just">
              <a:spcBef>
                <a:spcPts val="0"/>
              </a:spcBef>
              <a:spcAft>
                <a:spcPts val="320"/>
              </a:spcAft>
            </a:pPr>
            <a:r>
              <a:rPr lang="en-US" b="1" dirty="0">
                <a:solidFill>
                  <a:srgbClr val="FF0000"/>
                </a:solidFill>
                <a:latin typeface="Arial" panose="020B0604020202020204" pitchFamily="34" charset="0"/>
                <a:ea typeface="Segoe UI" panose="020B0502040204020203" pitchFamily="34" charset="0"/>
                <a:cs typeface="Arial" panose="020B0604020202020204" pitchFamily="34" charset="0"/>
              </a:rPr>
              <a:t>Competitive advantage </a:t>
            </a:r>
            <a:r>
              <a:rPr lang="en-US" dirty="0">
                <a:latin typeface="Arial" panose="020B0604020202020204" pitchFamily="34" charset="0"/>
                <a:ea typeface="Segoe UI" panose="020B0502040204020203" pitchFamily="34" charset="0"/>
                <a:cs typeface="Arial" panose="020B0604020202020204" pitchFamily="34" charset="0"/>
              </a:rPr>
              <a:t>may be achieved using any factor that will help the business to succeed when competing with rivals. Price may be important but there are many other ways of making a product competitive. Innovation, reputation and reliability can all be important.</a:t>
            </a:r>
            <a:endParaRPr lang="en-GB" dirty="0">
              <a:latin typeface="Arial" panose="020B0604020202020204" pitchFamily="34" charset="0"/>
              <a:ea typeface="Segoe UI" panose="020B0502040204020203" pitchFamily="34" charset="0"/>
              <a:cs typeface="Arial" panose="020B0604020202020204" pitchFamily="34" charset="0"/>
            </a:endParaRPr>
          </a:p>
          <a:p>
            <a:pPr marL="0" marR="0" indent="0" algn="just">
              <a:spcBef>
                <a:spcPts val="0"/>
              </a:spcBef>
              <a:spcAft>
                <a:spcPts val="0"/>
              </a:spcAft>
            </a:pPr>
            <a:r>
              <a:rPr lang="en-US" b="1" dirty="0">
                <a:solidFill>
                  <a:srgbClr val="FF0000"/>
                </a:solidFill>
                <a:latin typeface="Arial" panose="020B0604020202020204" pitchFamily="34" charset="0"/>
                <a:ea typeface="Segoe UI" panose="020B0502040204020203" pitchFamily="34" charset="0"/>
                <a:cs typeface="Arial" panose="020B0604020202020204" pitchFamily="34" charset="0"/>
              </a:rPr>
              <a:t>Added value </a:t>
            </a:r>
            <a:r>
              <a:rPr lang="en-US" dirty="0">
                <a:latin typeface="Arial" panose="020B0604020202020204" pitchFamily="34" charset="0"/>
                <a:ea typeface="Segoe UI" panose="020B0502040204020203" pitchFamily="34" charset="0"/>
                <a:cs typeface="Arial" panose="020B0604020202020204" pitchFamily="34" charset="0"/>
              </a:rPr>
              <a:t>is the difference between the price that is charged and the total cost of the inputs needed to create the product. It applies to services as well as to manufactured goods. It may come from improving the product itself, or from improving the way markets perceive the product.</a:t>
            </a:r>
            <a:endParaRPr lang="en-GB" dirty="0">
              <a:effectLst/>
              <a:latin typeface="Arial" panose="020B0604020202020204" pitchFamily="34" charset="0"/>
              <a:ea typeface="Segoe UI" panose="020B0502040204020203" pitchFamily="34" charset="0"/>
              <a:cs typeface="Arial" panose="020B0604020202020204" pitchFamily="34" charset="0"/>
            </a:endParaRPr>
          </a:p>
        </p:txBody>
      </p:sp>
      <p:pic>
        <p:nvPicPr>
          <p:cNvPr id="23554" name="Picture 2" descr="Image result for netflix egyp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95936" y="4653136"/>
            <a:ext cx="2520280" cy="1294198"/>
          </a:xfrm>
          <a:prstGeom prst="rect">
            <a:avLst/>
          </a:prstGeom>
          <a:noFill/>
          <a:extLst>
            <a:ext uri="{909E8E84-426E-40DD-AFC4-6F175D3DCCD1}">
              <a14:hiddenFill xmlns:a14="http://schemas.microsoft.com/office/drawing/2010/main">
                <a:solidFill>
                  <a:srgbClr val="FFFFFF"/>
                </a:solidFill>
              </a14:hiddenFill>
            </a:ext>
          </a:extLst>
        </p:spPr>
      </p:pic>
      <p:pic>
        <p:nvPicPr>
          <p:cNvPr id="23556" name="Picture 4" descr="Image result for the pyramids of egypt"/>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5004048" y="5365236"/>
            <a:ext cx="3808663" cy="1232116"/>
          </a:xfrm>
          <a:prstGeom prst="rect">
            <a:avLst/>
          </a:prstGeom>
          <a:noFill/>
          <a:extLst>
            <a:ext uri="{909E8E84-426E-40DD-AFC4-6F175D3DCCD1}">
              <a14:hiddenFill xmlns:a14="http://schemas.microsoft.com/office/drawing/2010/main">
                <a:solidFill>
                  <a:srgbClr val="FFFFFF"/>
                </a:solidFill>
              </a14:hiddenFill>
            </a:ext>
          </a:extLst>
        </p:spPr>
      </p:pic>
      <p:pic>
        <p:nvPicPr>
          <p:cNvPr id="23558" name="Picture 6" descr="Image result for dyson vacuum"/>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7829370" y="4653136"/>
            <a:ext cx="1023225" cy="18948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03957590"/>
      </p:ext>
    </p:extLst>
  </p:cSld>
  <p:clrMapOvr>
    <a:masterClrMapping/>
  </p:clrMapOvr>
  <p:transition advClick="0"/>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66235"/>
            <a:ext cx="7200800" cy="5793894"/>
          </a:xfrm>
          <a:prstGeom prst="rect">
            <a:avLst/>
          </a:prstGeom>
        </p:spPr>
        <p:txBody>
          <a:bodyPr wrap="square">
            <a:spAutoFit/>
          </a:bodyPr>
          <a:lstStyle/>
          <a:p>
            <a:pPr>
              <a:buClr>
                <a:schemeClr val="accent6">
                  <a:lumMod val="50000"/>
                </a:schemeClr>
              </a:buClr>
            </a:pPr>
            <a:r>
              <a:rPr lang="en-US" sz="1950" b="1" dirty="0">
                <a:solidFill>
                  <a:srgbClr val="FF0000"/>
                </a:solidFill>
              </a:rPr>
              <a:t>Fashion matters</a:t>
            </a:r>
          </a:p>
          <a:p>
            <a:pPr marL="347663" indent="-347663">
              <a:buClr>
                <a:schemeClr val="accent6">
                  <a:lumMod val="50000"/>
                </a:schemeClr>
              </a:buClr>
              <a:buFont typeface="Wingdings 3" panose="05040102010807070707" pitchFamily="18" charset="2"/>
              <a:buChar char=""/>
            </a:pPr>
            <a:r>
              <a:rPr lang="en-US" sz="1950" dirty="0">
                <a:solidFill>
                  <a:srgbClr val="FF0000"/>
                </a:solidFill>
              </a:rPr>
              <a:t>Robyn graduated with a degree in Fashion design in 2010. Whilst studying and after she graduated she worked as a retail assistant at </a:t>
            </a:r>
            <a:r>
              <a:rPr lang="en-US" sz="1950" dirty="0" smtClean="0">
                <a:solidFill>
                  <a:srgbClr val="FF0000"/>
                </a:solidFill>
              </a:rPr>
              <a:t>H&amp;M</a:t>
            </a:r>
            <a:r>
              <a:rPr lang="en-US" sz="1950" dirty="0">
                <a:solidFill>
                  <a:srgbClr val="FF0000"/>
                </a:solidFill>
              </a:rPr>
              <a:t>, where she closely studied what customers like and their buying habits. Robyn now believes that with this experience in high street fashion retail and her knowledge of fashion design she is ready to set up her own fashion boutique.</a:t>
            </a:r>
          </a:p>
          <a:p>
            <a:pPr marL="347663" indent="-347663">
              <a:buClr>
                <a:schemeClr val="accent6">
                  <a:lumMod val="50000"/>
                </a:schemeClr>
              </a:buClr>
              <a:buFont typeface="Wingdings 3" panose="05040102010807070707" pitchFamily="18" charset="2"/>
              <a:buChar char=""/>
            </a:pPr>
            <a:r>
              <a:rPr lang="en-US" sz="1950" dirty="0">
                <a:solidFill>
                  <a:srgbClr val="FF0000"/>
                </a:solidFill>
              </a:rPr>
              <a:t>The boutique will sell clothes designed by Robyn. She acknowledges that she will never achieve the low prices of the main high street brands, so will not be competing on price but does see the high street (Top Shop, River Island etc.) and online brands (ASOS.com etc.) as direct competition. She plans to gain competitive advantage by producing unique pieces to avoid what she describes as "the horror moment you get when you realise someone is wearing the same dress or shirt as you."</a:t>
            </a:r>
          </a:p>
          <a:p>
            <a:pPr marL="347663" indent="-347663">
              <a:buClr>
                <a:schemeClr val="accent6">
                  <a:lumMod val="50000"/>
                </a:schemeClr>
              </a:buClr>
              <a:buFont typeface="Wingdings 3" panose="05040102010807070707" pitchFamily="18" charset="2"/>
              <a:buChar char=""/>
            </a:pPr>
            <a:r>
              <a:rPr lang="en-US" sz="1950" dirty="0">
                <a:solidFill>
                  <a:srgbClr val="FF0000"/>
                </a:solidFill>
              </a:rPr>
              <a:t>Robyn believes that she has found a gap in the market for a unisex shop, targeting customers aged between 17 and 28.</a:t>
            </a:r>
          </a:p>
        </p:txBody>
      </p:sp>
      <p:sp>
        <p:nvSpPr>
          <p:cNvPr id="6" name="Title 1"/>
          <p:cNvSpPr>
            <a:spLocks noGrp="1"/>
          </p:cNvSpPr>
          <p:nvPr>
            <p:ph type="title"/>
          </p:nvPr>
        </p:nvSpPr>
        <p:spPr>
          <a:xfrm>
            <a:off x="35496" y="72008"/>
            <a:ext cx="7704856" cy="548680"/>
          </a:xfrm>
        </p:spPr>
        <p:txBody>
          <a:bodyPr>
            <a:noAutofit/>
          </a:bodyPr>
          <a:lstStyle/>
          <a:p>
            <a:r>
              <a:rPr lang="en-GB" sz="3600" b="1" dirty="0" smtClean="0"/>
              <a:t>9.4 – Competitive Advantage</a:t>
            </a:r>
          </a:p>
        </p:txBody>
      </p:sp>
      <p:sp>
        <p:nvSpPr>
          <p:cNvPr id="7" name="Round Same Side Corner Rectangle 6">
            <a:hlinkClick r:id="" action="ppaction://noaction"/>
          </p:cNvPr>
          <p:cNvSpPr/>
          <p:nvPr/>
        </p:nvSpPr>
        <p:spPr>
          <a:xfrm>
            <a:off x="673224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56</a:t>
            </a:r>
            <a:endParaRPr lang="en-GB" sz="1200" b="1" dirty="0">
              <a:latin typeface="Arial" panose="020B0604020202020204" pitchFamily="34" charset="0"/>
              <a:cs typeface="Arial" panose="020B0604020202020204" pitchFamily="34" charset="0"/>
            </a:endParaRPr>
          </a:p>
        </p:txBody>
      </p:sp>
      <p:sp>
        <p:nvSpPr>
          <p:cNvPr id="9" name="TextBox 8">
            <a:hlinkClick r:id="rId3" action="ppaction://hlinkfile"/>
          </p:cNvPr>
          <p:cNvSpPr txBox="1"/>
          <p:nvPr/>
        </p:nvSpPr>
        <p:spPr>
          <a:xfrm>
            <a:off x="7020272" y="1080479"/>
            <a:ext cx="529312" cy="769441"/>
          </a:xfrm>
          <a:prstGeom prst="rect">
            <a:avLst/>
          </a:prstGeom>
          <a:noFill/>
        </p:spPr>
        <p:txBody>
          <a:bodyPr wrap="none" rtlCol="0">
            <a:spAutoFit/>
          </a:bodyPr>
          <a:lstStyle/>
          <a:p>
            <a:r>
              <a:rPr lang="en-GB" sz="4400" b="1" dirty="0" smtClean="0">
                <a:solidFill>
                  <a:srgbClr val="FF0000"/>
                </a:solidFill>
              </a:rPr>
              <a:t>?</a:t>
            </a:r>
            <a:endParaRPr lang="en-GB" sz="2400" b="1" dirty="0">
              <a:solidFill>
                <a:srgbClr val="FF0000"/>
              </a:solidFill>
            </a:endParaRPr>
          </a:p>
        </p:txBody>
      </p:sp>
      <p:pic>
        <p:nvPicPr>
          <p:cNvPr id="26626" name="Picture 2" descr="Image result for top shop"/>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7452320" y="2482893"/>
            <a:ext cx="1368153" cy="1401522"/>
          </a:xfrm>
          <a:prstGeom prst="rect">
            <a:avLst/>
          </a:prstGeom>
          <a:noFill/>
          <a:extLst>
            <a:ext uri="{909E8E84-426E-40DD-AFC4-6F175D3DCCD1}">
              <a14:hiddenFill xmlns:a14="http://schemas.microsoft.com/office/drawing/2010/main">
                <a:solidFill>
                  <a:srgbClr val="FFFFFF"/>
                </a:solidFill>
              </a14:hiddenFill>
            </a:ext>
          </a:extLst>
        </p:spPr>
      </p:pic>
      <p:pic>
        <p:nvPicPr>
          <p:cNvPr id="26628" name="Picture 4" descr="Image result for river island"/>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7452319" y="4067069"/>
            <a:ext cx="1368153" cy="1456963"/>
          </a:xfrm>
          <a:prstGeom prst="rect">
            <a:avLst/>
          </a:prstGeom>
          <a:noFill/>
          <a:extLst>
            <a:ext uri="{909E8E84-426E-40DD-AFC4-6F175D3DCCD1}">
              <a14:hiddenFill xmlns:a14="http://schemas.microsoft.com/office/drawing/2010/main">
                <a:solidFill>
                  <a:srgbClr val="FFFFFF"/>
                </a:solidFill>
              </a14:hiddenFill>
            </a:ext>
          </a:extLst>
        </p:spPr>
      </p:pic>
      <p:pic>
        <p:nvPicPr>
          <p:cNvPr id="26630" name="Picture 6" descr="Image result for asos"/>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452318" y="5680689"/>
            <a:ext cx="1368153" cy="916663"/>
          </a:xfrm>
          <a:prstGeom prst="rect">
            <a:avLst/>
          </a:prstGeom>
          <a:noFill/>
          <a:extLst>
            <a:ext uri="{909E8E84-426E-40DD-AFC4-6F175D3DCCD1}">
              <a14:hiddenFill xmlns:a14="http://schemas.microsoft.com/office/drawing/2010/main">
                <a:solidFill>
                  <a:srgbClr val="FFFFFF"/>
                </a:solidFill>
              </a14:hiddenFill>
            </a:ext>
          </a:extLst>
        </p:spPr>
      </p:pic>
      <p:pic>
        <p:nvPicPr>
          <p:cNvPr id="26632" name="Picture 8" descr="Image result for h&amp;m"/>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a:stretch/>
        </p:blipFill>
        <p:spPr bwMode="auto">
          <a:xfrm>
            <a:off x="7452318" y="1114841"/>
            <a:ext cx="1368153" cy="12550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76718927"/>
      </p:ext>
    </p:extLst>
  </p:cSld>
  <p:clrMapOvr>
    <a:masterClrMapping/>
  </p:clrMapOvr>
  <p:transition advClick="0"/>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66235"/>
            <a:ext cx="6840760" cy="5586145"/>
          </a:xfrm>
          <a:prstGeom prst="rect">
            <a:avLst/>
          </a:prstGeom>
        </p:spPr>
        <p:txBody>
          <a:bodyPr wrap="square">
            <a:spAutoFit/>
          </a:bodyPr>
          <a:lstStyle/>
          <a:p>
            <a:pPr>
              <a:buClr>
                <a:schemeClr val="accent6">
                  <a:lumMod val="50000"/>
                </a:schemeClr>
              </a:buClr>
            </a:pPr>
            <a:r>
              <a:rPr lang="en-US" sz="2100" b="1" dirty="0">
                <a:solidFill>
                  <a:srgbClr val="FF0000"/>
                </a:solidFill>
              </a:rPr>
              <a:t>Questions</a:t>
            </a:r>
          </a:p>
          <a:p>
            <a:pPr marL="457200" indent="-457200">
              <a:buClr>
                <a:schemeClr val="accent6">
                  <a:lumMod val="50000"/>
                </a:schemeClr>
              </a:buClr>
              <a:buFont typeface="+mj-lt"/>
              <a:buAutoNum type="arabicPeriod"/>
            </a:pPr>
            <a:r>
              <a:rPr lang="en-US" sz="2100" dirty="0" smtClean="0">
                <a:solidFill>
                  <a:srgbClr val="FF0000"/>
                </a:solidFill>
              </a:rPr>
              <a:t>Describe </a:t>
            </a:r>
            <a:r>
              <a:rPr lang="en-US" sz="2100" dirty="0">
                <a:solidFill>
                  <a:srgbClr val="FF0000"/>
                </a:solidFill>
              </a:rPr>
              <a:t>how Robyn is planning to differentiate herself from the high street brands.</a:t>
            </a:r>
          </a:p>
          <a:p>
            <a:pPr marL="457200" indent="-457200">
              <a:buClr>
                <a:schemeClr val="accent6">
                  <a:lumMod val="50000"/>
                </a:schemeClr>
              </a:buClr>
              <a:buFont typeface="+mj-lt"/>
              <a:buAutoNum type="arabicPeriod"/>
            </a:pPr>
            <a:r>
              <a:rPr lang="en-US" sz="2100" dirty="0" smtClean="0">
                <a:solidFill>
                  <a:srgbClr val="FF0000"/>
                </a:solidFill>
              </a:rPr>
              <a:t>Explain </a:t>
            </a:r>
            <a:r>
              <a:rPr lang="en-US" sz="2100" dirty="0">
                <a:solidFill>
                  <a:srgbClr val="FF0000"/>
                </a:solidFill>
              </a:rPr>
              <a:t>two other methods that Robyn could use to gain competitive advantage.</a:t>
            </a:r>
          </a:p>
          <a:p>
            <a:pPr marL="457200" indent="-457200">
              <a:buClr>
                <a:schemeClr val="accent6">
                  <a:lumMod val="50000"/>
                </a:schemeClr>
              </a:buClr>
              <a:buFont typeface="+mj-lt"/>
              <a:buAutoNum type="arabicPeriod"/>
            </a:pPr>
            <a:r>
              <a:rPr lang="en-US" sz="2100" dirty="0" smtClean="0">
                <a:solidFill>
                  <a:srgbClr val="FF0000"/>
                </a:solidFill>
              </a:rPr>
              <a:t>Draw </a:t>
            </a:r>
            <a:r>
              <a:rPr lang="en-US" sz="2100" dirty="0">
                <a:solidFill>
                  <a:srgbClr val="FF0000"/>
                </a:solidFill>
              </a:rPr>
              <a:t>two market maps (with appropriate axes) to assist you in evaluating the extent to which Robyn has found a gap in the market, competing against the high street and online brands.</a:t>
            </a:r>
          </a:p>
          <a:p>
            <a:pPr marL="457200" indent="-457200">
              <a:buClr>
                <a:schemeClr val="accent6">
                  <a:lumMod val="50000"/>
                </a:schemeClr>
              </a:buClr>
              <a:buFont typeface="+mj-lt"/>
              <a:buAutoNum type="arabicPeriod"/>
            </a:pPr>
            <a:r>
              <a:rPr lang="en-US" sz="2100" dirty="0" smtClean="0">
                <a:solidFill>
                  <a:srgbClr val="FF0000"/>
                </a:solidFill>
              </a:rPr>
              <a:t>Discuss </a:t>
            </a:r>
            <a:r>
              <a:rPr lang="en-US" sz="2100" dirty="0">
                <a:solidFill>
                  <a:srgbClr val="FF0000"/>
                </a:solidFill>
              </a:rPr>
              <a:t>the usefulness of market mapping to Robyn as she attempts to position her brand.</a:t>
            </a:r>
          </a:p>
          <a:p>
            <a:pPr>
              <a:buClr>
                <a:schemeClr val="accent6">
                  <a:lumMod val="50000"/>
                </a:schemeClr>
              </a:buClr>
            </a:pPr>
            <a:r>
              <a:rPr lang="en-US" sz="2100" b="1" dirty="0">
                <a:solidFill>
                  <a:srgbClr val="002060"/>
                </a:solidFill>
              </a:rPr>
              <a:t>Find out</a:t>
            </a:r>
          </a:p>
          <a:p>
            <a:pPr marL="347663" indent="-347663">
              <a:buClr>
                <a:schemeClr val="accent6">
                  <a:lumMod val="50000"/>
                </a:schemeClr>
              </a:buClr>
              <a:buFont typeface="Wingdings 3" panose="05040102010807070707" pitchFamily="18" charset="2"/>
              <a:buChar char=""/>
            </a:pPr>
            <a:r>
              <a:rPr lang="en-US" sz="2100" dirty="0">
                <a:solidFill>
                  <a:srgbClr val="002060"/>
                </a:solidFill>
              </a:rPr>
              <a:t>Conduct some market research in a local town nearby and add any independent shops to the market map for fashion brands that you have drawn for Robyn. Would Robyn's store be positioned in a gap in the market in your town? </a:t>
            </a:r>
          </a:p>
        </p:txBody>
      </p:sp>
      <p:sp>
        <p:nvSpPr>
          <p:cNvPr id="6" name="Title 1"/>
          <p:cNvSpPr>
            <a:spLocks noGrp="1"/>
          </p:cNvSpPr>
          <p:nvPr>
            <p:ph type="title"/>
          </p:nvPr>
        </p:nvSpPr>
        <p:spPr>
          <a:xfrm>
            <a:off x="35496" y="72008"/>
            <a:ext cx="7704856" cy="548680"/>
          </a:xfrm>
        </p:spPr>
        <p:txBody>
          <a:bodyPr>
            <a:noAutofit/>
          </a:bodyPr>
          <a:lstStyle/>
          <a:p>
            <a:r>
              <a:rPr lang="en-GB" sz="3600" b="1" dirty="0" smtClean="0"/>
              <a:t>9.4 – Competitive Advantage</a:t>
            </a:r>
          </a:p>
        </p:txBody>
      </p:sp>
      <p:sp>
        <p:nvSpPr>
          <p:cNvPr id="7" name="Round Same Side Corner Rectangle 6">
            <a:hlinkClick r:id="" action="ppaction://noaction"/>
          </p:cNvPr>
          <p:cNvSpPr/>
          <p:nvPr/>
        </p:nvSpPr>
        <p:spPr>
          <a:xfrm>
            <a:off x="673224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56</a:t>
            </a:r>
            <a:endParaRPr lang="en-GB" sz="1200" b="1" dirty="0">
              <a:latin typeface="Arial" panose="020B0604020202020204" pitchFamily="34" charset="0"/>
              <a:cs typeface="Arial" panose="020B0604020202020204" pitchFamily="34" charset="0"/>
            </a:endParaRPr>
          </a:p>
        </p:txBody>
      </p:sp>
      <p:sp>
        <p:nvSpPr>
          <p:cNvPr id="3" name="TextBox 2">
            <a:hlinkClick r:id="rId3" action="ppaction://hlinkfile"/>
          </p:cNvPr>
          <p:cNvSpPr txBox="1"/>
          <p:nvPr/>
        </p:nvSpPr>
        <p:spPr>
          <a:xfrm>
            <a:off x="6570851" y="1080479"/>
            <a:ext cx="529312" cy="769441"/>
          </a:xfrm>
          <a:prstGeom prst="rect">
            <a:avLst/>
          </a:prstGeom>
          <a:noFill/>
        </p:spPr>
        <p:txBody>
          <a:bodyPr wrap="none" rtlCol="0">
            <a:spAutoFit/>
          </a:bodyPr>
          <a:lstStyle/>
          <a:p>
            <a:r>
              <a:rPr lang="en-GB" sz="4400" b="1" dirty="0" smtClean="0">
                <a:solidFill>
                  <a:srgbClr val="FF0000"/>
                </a:solidFill>
              </a:rPr>
              <a:t>?</a:t>
            </a:r>
            <a:endParaRPr lang="en-GB" sz="2400" b="1" dirty="0">
              <a:solidFill>
                <a:srgbClr val="FF0000"/>
              </a:solidFill>
            </a:endParaRPr>
          </a:p>
        </p:txBody>
      </p:sp>
      <p:pic>
        <p:nvPicPr>
          <p:cNvPr id="8" name="Picture 2" descr="Image result for top shop"/>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7452320" y="2482893"/>
            <a:ext cx="1368153" cy="1401522"/>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Image result for river island"/>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7452319" y="4067069"/>
            <a:ext cx="1368153" cy="145696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6" descr="Image result for asos"/>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452318" y="5680689"/>
            <a:ext cx="1368153" cy="916663"/>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8" descr="Image result for h&amp;m"/>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a:stretch/>
        </p:blipFill>
        <p:spPr bwMode="auto">
          <a:xfrm>
            <a:off x="7452318" y="1114841"/>
            <a:ext cx="1368153" cy="12550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56432151"/>
      </p:ext>
    </p:extLst>
  </p:cSld>
  <p:clrMapOvr>
    <a:masterClrMapping/>
  </p:clrMapOvr>
  <p:transition advClick="0"/>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66235"/>
            <a:ext cx="8568952" cy="5262979"/>
          </a:xfrm>
          <a:prstGeom prst="rect">
            <a:avLst/>
          </a:prstGeom>
        </p:spPr>
        <p:txBody>
          <a:bodyPr wrap="square">
            <a:spAutoFit/>
          </a:bodyPr>
          <a:lstStyle/>
          <a:p>
            <a:pPr marL="347663" indent="-347663">
              <a:buClr>
                <a:schemeClr val="accent6">
                  <a:lumMod val="50000"/>
                </a:schemeClr>
              </a:buClr>
              <a:buFont typeface="Wingdings 3" panose="05040102010807070707" pitchFamily="18" charset="2"/>
              <a:buChar char=""/>
            </a:pPr>
            <a:r>
              <a:rPr lang="en-US" sz="2100" dirty="0" smtClean="0">
                <a:solidFill>
                  <a:srgbClr val="FF0000"/>
                </a:solidFill>
              </a:rPr>
              <a:t>Following her success with Adina, </a:t>
            </a:r>
            <a:r>
              <a:rPr lang="en-US" sz="2100" dirty="0" err="1" smtClean="0">
                <a:solidFill>
                  <a:srgbClr val="FF0000"/>
                </a:solidFill>
              </a:rPr>
              <a:t>Magatte</a:t>
            </a:r>
            <a:r>
              <a:rPr lang="en-US" sz="2100" dirty="0" smtClean="0">
                <a:solidFill>
                  <a:srgbClr val="FF0000"/>
                </a:solidFill>
              </a:rPr>
              <a:t> decided to set up another company, Tiossan. Tiossan is a return to her original dream to bring more of her native Senegalese culture to the US market. Her vision is to share her culture with the West, hoping Senegalese people will learn to value their own culture.</a:t>
            </a:r>
          </a:p>
          <a:p>
            <a:pPr marL="347663" indent="-347663">
              <a:buClr>
                <a:schemeClr val="accent6">
                  <a:lumMod val="50000"/>
                </a:schemeClr>
              </a:buClr>
              <a:buFont typeface="Wingdings 3" panose="05040102010807070707" pitchFamily="18" charset="2"/>
              <a:buChar char=""/>
            </a:pPr>
            <a:r>
              <a:rPr lang="en-US" sz="2100" dirty="0" smtClean="0">
                <a:solidFill>
                  <a:srgbClr val="FF0000"/>
                </a:solidFill>
              </a:rPr>
              <a:t>Tiossan has been described in some media as a high-end skincare products manufacturer. When asked to define ‘high end’, </a:t>
            </a:r>
            <a:r>
              <a:rPr lang="en-US" sz="2100" dirty="0" err="1" smtClean="0">
                <a:solidFill>
                  <a:srgbClr val="FF0000"/>
                </a:solidFill>
              </a:rPr>
              <a:t>Magatte</a:t>
            </a:r>
            <a:r>
              <a:rPr lang="en-US" sz="2100" dirty="0" smtClean="0">
                <a:solidFill>
                  <a:srgbClr val="FF0000"/>
                </a:solidFill>
              </a:rPr>
              <a:t> states “I spend many hours working on my recipes to perfect the look, feel, performance, and scents of my products. I search for the best ingredients from around the world, to find suppliers who produce the best quality.</a:t>
            </a:r>
          </a:p>
          <a:p>
            <a:pPr marL="347663" indent="-347663">
              <a:buClr>
                <a:schemeClr val="accent6">
                  <a:lumMod val="50000"/>
                </a:schemeClr>
              </a:buClr>
              <a:buFont typeface="Wingdings 3" panose="05040102010807070707" pitchFamily="18" charset="2"/>
              <a:buChar char=""/>
            </a:pPr>
            <a:r>
              <a:rPr lang="en-US" sz="2100" dirty="0" smtClean="0">
                <a:solidFill>
                  <a:srgbClr val="FF0000"/>
                </a:solidFill>
              </a:rPr>
              <a:t>I’ve spent thousands of hours working on my designs, my brand, and my message, and constantly refine them.”</a:t>
            </a:r>
          </a:p>
          <a:p>
            <a:pPr marL="347663" indent="-347663">
              <a:buClr>
                <a:schemeClr val="accent6">
                  <a:lumMod val="50000"/>
                </a:schemeClr>
              </a:buClr>
              <a:buFont typeface="Wingdings 3" panose="05040102010807070707" pitchFamily="18" charset="2"/>
              <a:buChar char=""/>
            </a:pPr>
            <a:r>
              <a:rPr lang="en-US" sz="2100" dirty="0" err="1" smtClean="0">
                <a:solidFill>
                  <a:srgbClr val="FF0000"/>
                </a:solidFill>
              </a:rPr>
              <a:t>Magatte</a:t>
            </a:r>
            <a:r>
              <a:rPr lang="en-US" sz="2100" dirty="0" smtClean="0">
                <a:solidFill>
                  <a:srgbClr val="FF0000"/>
                </a:solidFill>
              </a:rPr>
              <a:t> has mostly self-funded Tiossan along with a few carefully selected outside investors who are also deeply committed to the Tiossan vision. </a:t>
            </a:r>
            <a:endParaRPr lang="en-US" sz="2100" dirty="0">
              <a:solidFill>
                <a:srgbClr val="FF0000"/>
              </a:solidFill>
            </a:endParaRPr>
          </a:p>
        </p:txBody>
      </p:sp>
      <p:sp>
        <p:nvSpPr>
          <p:cNvPr id="6" name="Title 1"/>
          <p:cNvSpPr>
            <a:spLocks noGrp="1"/>
          </p:cNvSpPr>
          <p:nvPr>
            <p:ph type="title"/>
          </p:nvPr>
        </p:nvSpPr>
        <p:spPr>
          <a:xfrm>
            <a:off x="35496" y="72008"/>
            <a:ext cx="7704856" cy="548680"/>
          </a:xfrm>
        </p:spPr>
        <p:txBody>
          <a:bodyPr>
            <a:noAutofit/>
          </a:bodyPr>
          <a:lstStyle/>
          <a:p>
            <a:r>
              <a:rPr lang="en-GB" sz="3600" dirty="0" smtClean="0"/>
              <a:t>9 – Exam Questions 2016 - January</a:t>
            </a:r>
            <a:endParaRPr lang="en-GB" sz="3600" b="1" dirty="0" smtClean="0"/>
          </a:p>
        </p:txBody>
      </p:sp>
      <p:sp>
        <p:nvSpPr>
          <p:cNvPr id="12" name="TextBox 11">
            <a:hlinkClick r:id="rId3" action="ppaction://hlinkfile"/>
          </p:cNvPr>
          <p:cNvSpPr txBox="1"/>
          <p:nvPr/>
        </p:nvSpPr>
        <p:spPr>
          <a:xfrm>
            <a:off x="8532440" y="1052736"/>
            <a:ext cx="385296" cy="769441"/>
          </a:xfrm>
          <a:prstGeom prst="rect">
            <a:avLst/>
          </a:prstGeom>
          <a:noFill/>
        </p:spPr>
        <p:txBody>
          <a:bodyPr wrap="square" rtlCol="0">
            <a:spAutoFit/>
          </a:bodyPr>
          <a:lstStyle/>
          <a:p>
            <a:r>
              <a:rPr lang="en-GB" sz="4400" b="1" dirty="0" smtClean="0">
                <a:solidFill>
                  <a:srgbClr val="FF0000"/>
                </a:solidFill>
              </a:rPr>
              <a:t>?</a:t>
            </a:r>
            <a:endParaRPr lang="en-GB" sz="2400" b="1" dirty="0">
              <a:solidFill>
                <a:srgbClr val="FF0000"/>
              </a:solidFill>
            </a:endParaRPr>
          </a:p>
        </p:txBody>
      </p:sp>
    </p:spTree>
    <p:extLst>
      <p:ext uri="{BB962C8B-B14F-4D97-AF65-F5344CB8AC3E}">
        <p14:creationId xmlns:p14="http://schemas.microsoft.com/office/powerpoint/2010/main" val="3190450487"/>
      </p:ext>
    </p:extLst>
  </p:cSld>
  <p:clrMapOvr>
    <a:masterClrMapping/>
  </p:clrMapOvr>
  <p:transition advClick="0"/>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66235"/>
            <a:ext cx="8568952" cy="5262979"/>
          </a:xfrm>
          <a:prstGeom prst="rect">
            <a:avLst/>
          </a:prstGeom>
        </p:spPr>
        <p:txBody>
          <a:bodyPr wrap="square">
            <a:spAutoFit/>
          </a:bodyPr>
          <a:lstStyle/>
          <a:p>
            <a:pPr marL="347663" indent="-347663">
              <a:buClr>
                <a:schemeClr val="accent6">
                  <a:lumMod val="50000"/>
                </a:schemeClr>
              </a:buClr>
              <a:buFont typeface="Wingdings 3" panose="05040102010807070707" pitchFamily="18" charset="2"/>
              <a:buChar char=""/>
            </a:pPr>
            <a:r>
              <a:rPr lang="en-US" sz="2100" dirty="0" smtClean="0">
                <a:solidFill>
                  <a:srgbClr val="FF0000"/>
                </a:solidFill>
              </a:rPr>
              <a:t>Part </a:t>
            </a:r>
            <a:r>
              <a:rPr lang="en-US" sz="2100" dirty="0">
                <a:solidFill>
                  <a:srgbClr val="FF0000"/>
                </a:solidFill>
              </a:rPr>
              <a:t>of that vision is </a:t>
            </a:r>
            <a:r>
              <a:rPr lang="en-US" sz="2100" dirty="0" smtClean="0">
                <a:solidFill>
                  <a:srgbClr val="FF0000"/>
                </a:solidFill>
              </a:rPr>
              <a:t>to support </a:t>
            </a:r>
            <a:r>
              <a:rPr lang="en-US" sz="2100" dirty="0" err="1">
                <a:solidFill>
                  <a:srgbClr val="FF0000"/>
                </a:solidFill>
              </a:rPr>
              <a:t>Tiossan’s</a:t>
            </a:r>
            <a:r>
              <a:rPr lang="en-US" sz="2100" dirty="0">
                <a:solidFill>
                  <a:srgbClr val="FF0000"/>
                </a:solidFill>
              </a:rPr>
              <a:t> ‘Bottle of Ambition’ project, which </a:t>
            </a:r>
            <a:r>
              <a:rPr lang="en-US" sz="2100" dirty="0" smtClean="0">
                <a:solidFill>
                  <a:srgbClr val="FF0000"/>
                </a:solidFill>
              </a:rPr>
              <a:t>devotes 10</a:t>
            </a:r>
            <a:r>
              <a:rPr lang="en-US" sz="2100" dirty="0">
                <a:solidFill>
                  <a:srgbClr val="FF0000"/>
                </a:solidFill>
              </a:rPr>
              <a:t>% of profits from every beauty product sold to </a:t>
            </a:r>
            <a:r>
              <a:rPr lang="en-US" sz="2100" dirty="0" smtClean="0">
                <a:solidFill>
                  <a:srgbClr val="FF0000"/>
                </a:solidFill>
              </a:rPr>
              <a:t>creating innovative </a:t>
            </a:r>
            <a:r>
              <a:rPr lang="en-US" sz="2100" dirty="0">
                <a:solidFill>
                  <a:srgbClr val="FF0000"/>
                </a:solidFill>
              </a:rPr>
              <a:t>business schools in Senegal.</a:t>
            </a:r>
          </a:p>
          <a:p>
            <a:pPr marL="347663" indent="-347663">
              <a:buClr>
                <a:schemeClr val="accent6">
                  <a:lumMod val="50000"/>
                </a:schemeClr>
              </a:buClr>
              <a:buFont typeface="Wingdings 3" panose="05040102010807070707" pitchFamily="18" charset="2"/>
              <a:buChar char=""/>
            </a:pPr>
            <a:r>
              <a:rPr lang="en-US" sz="2100" dirty="0" err="1">
                <a:solidFill>
                  <a:srgbClr val="FF0000"/>
                </a:solidFill>
              </a:rPr>
              <a:t>Magatte</a:t>
            </a:r>
            <a:r>
              <a:rPr lang="en-US" sz="2100" dirty="0">
                <a:solidFill>
                  <a:srgbClr val="FF0000"/>
                </a:solidFill>
              </a:rPr>
              <a:t> states “The newly rich in China, Brazil and India want to buy luxury </a:t>
            </a:r>
            <a:r>
              <a:rPr lang="en-US" sz="2100" dirty="0" smtClean="0">
                <a:solidFill>
                  <a:srgbClr val="FF0000"/>
                </a:solidFill>
              </a:rPr>
              <a:t>products and </a:t>
            </a:r>
            <a:r>
              <a:rPr lang="en-US" sz="2100" dirty="0">
                <a:solidFill>
                  <a:srgbClr val="FF0000"/>
                </a:solidFill>
              </a:rPr>
              <a:t>they are keeping older brands, like Chanel, alive. Soon, they will want to buy Tiossan.</a:t>
            </a:r>
          </a:p>
          <a:p>
            <a:pPr marL="347663" indent="-347663">
              <a:buClr>
                <a:schemeClr val="accent6">
                  <a:lumMod val="50000"/>
                </a:schemeClr>
              </a:buClr>
              <a:buFont typeface="Wingdings 3" panose="05040102010807070707" pitchFamily="18" charset="2"/>
              <a:buChar char=""/>
            </a:pPr>
            <a:r>
              <a:rPr lang="en-US" sz="2100" dirty="0">
                <a:solidFill>
                  <a:srgbClr val="FF0000"/>
                </a:solidFill>
              </a:rPr>
              <a:t>The aim is to make sure that people really like the scents, the textures, the packaging, </a:t>
            </a:r>
            <a:r>
              <a:rPr lang="en-US" sz="2100" dirty="0" smtClean="0">
                <a:solidFill>
                  <a:srgbClr val="FF0000"/>
                </a:solidFill>
              </a:rPr>
              <a:t>so we </a:t>
            </a:r>
            <a:r>
              <a:rPr lang="en-US" sz="2100" dirty="0">
                <a:solidFill>
                  <a:srgbClr val="FF0000"/>
                </a:solidFill>
              </a:rPr>
              <a:t>are talking to potential customers. Customers are trying the new products on </a:t>
            </a:r>
            <a:r>
              <a:rPr lang="en-US" sz="2100" dirty="0" smtClean="0">
                <a:solidFill>
                  <a:srgbClr val="FF0000"/>
                </a:solidFill>
              </a:rPr>
              <a:t>their skin </a:t>
            </a:r>
            <a:r>
              <a:rPr lang="en-US" sz="2100" dirty="0">
                <a:solidFill>
                  <a:srgbClr val="FF0000"/>
                </a:solidFill>
              </a:rPr>
              <a:t>to find out for themselves. Product trials are taking place. Top branding firms </a:t>
            </a:r>
            <a:r>
              <a:rPr lang="en-US" sz="2100" dirty="0" smtClean="0">
                <a:solidFill>
                  <a:srgbClr val="FF0000"/>
                </a:solidFill>
              </a:rPr>
              <a:t>stuck to </a:t>
            </a:r>
            <a:r>
              <a:rPr lang="en-US" sz="2100" dirty="0">
                <a:solidFill>
                  <a:srgbClr val="FF0000"/>
                </a:solidFill>
              </a:rPr>
              <a:t>the old ways of designing Africa in traditional colonial, safari or tribal </a:t>
            </a:r>
            <a:r>
              <a:rPr lang="en-US" sz="2100" dirty="0" smtClean="0">
                <a:solidFill>
                  <a:srgbClr val="FF0000"/>
                </a:solidFill>
              </a:rPr>
              <a:t>styles.</a:t>
            </a:r>
          </a:p>
          <a:p>
            <a:pPr marL="347663" indent="-347663">
              <a:buClr>
                <a:schemeClr val="accent6">
                  <a:lumMod val="50000"/>
                </a:schemeClr>
              </a:buClr>
              <a:buFont typeface="Wingdings 3" panose="05040102010807070707" pitchFamily="18" charset="2"/>
              <a:buChar char=""/>
            </a:pPr>
            <a:r>
              <a:rPr lang="en-US" sz="2100" dirty="0" smtClean="0">
                <a:solidFill>
                  <a:srgbClr val="FF0000"/>
                </a:solidFill>
              </a:rPr>
              <a:t>People are </a:t>
            </a:r>
            <a:r>
              <a:rPr lang="en-US" sz="2100" dirty="0">
                <a:solidFill>
                  <a:srgbClr val="FF0000"/>
                </a:solidFill>
              </a:rPr>
              <a:t>looking at </a:t>
            </a:r>
            <a:r>
              <a:rPr lang="en-US" sz="2100" dirty="0" err="1">
                <a:solidFill>
                  <a:srgbClr val="FF0000"/>
                </a:solidFill>
              </a:rPr>
              <a:t>Tiossan’s</a:t>
            </a:r>
            <a:r>
              <a:rPr lang="en-US" sz="2100" dirty="0">
                <a:solidFill>
                  <a:srgbClr val="FF0000"/>
                </a:solidFill>
              </a:rPr>
              <a:t> product design and say this is an entirely new design. You </a:t>
            </a:r>
            <a:r>
              <a:rPr lang="en-US" sz="2100" dirty="0" smtClean="0">
                <a:solidFill>
                  <a:srgbClr val="FF0000"/>
                </a:solidFill>
              </a:rPr>
              <a:t>can see </a:t>
            </a:r>
            <a:r>
              <a:rPr lang="en-US" sz="2100" dirty="0">
                <a:solidFill>
                  <a:srgbClr val="FF0000"/>
                </a:solidFill>
              </a:rPr>
              <a:t>that there is something exotic about it. Innovative product design is bringing </a:t>
            </a:r>
            <a:r>
              <a:rPr lang="en-US" sz="2100" dirty="0" smtClean="0">
                <a:solidFill>
                  <a:srgbClr val="FF0000"/>
                </a:solidFill>
              </a:rPr>
              <a:t>new meaning </a:t>
            </a:r>
            <a:r>
              <a:rPr lang="en-US" sz="2100" dirty="0">
                <a:solidFill>
                  <a:srgbClr val="FF0000"/>
                </a:solidFill>
              </a:rPr>
              <a:t>to Contemporary Africa.”</a:t>
            </a:r>
          </a:p>
        </p:txBody>
      </p:sp>
      <p:sp>
        <p:nvSpPr>
          <p:cNvPr id="6" name="Title 1"/>
          <p:cNvSpPr>
            <a:spLocks noGrp="1"/>
          </p:cNvSpPr>
          <p:nvPr>
            <p:ph type="title"/>
          </p:nvPr>
        </p:nvSpPr>
        <p:spPr>
          <a:xfrm>
            <a:off x="35496" y="72008"/>
            <a:ext cx="7704856" cy="548680"/>
          </a:xfrm>
        </p:spPr>
        <p:txBody>
          <a:bodyPr>
            <a:noAutofit/>
          </a:bodyPr>
          <a:lstStyle/>
          <a:p>
            <a:r>
              <a:rPr lang="en-GB" sz="3600" dirty="0"/>
              <a:t>9 – Exam Questions 2016 - January</a:t>
            </a:r>
            <a:endParaRPr lang="en-GB" sz="3600" b="1" dirty="0" smtClean="0"/>
          </a:p>
        </p:txBody>
      </p:sp>
      <p:sp>
        <p:nvSpPr>
          <p:cNvPr id="8" name="TextBox 7">
            <a:hlinkClick r:id="rId3" action="ppaction://hlinkfile"/>
          </p:cNvPr>
          <p:cNvSpPr txBox="1"/>
          <p:nvPr/>
        </p:nvSpPr>
        <p:spPr>
          <a:xfrm>
            <a:off x="8388424" y="1507431"/>
            <a:ext cx="529312" cy="769441"/>
          </a:xfrm>
          <a:prstGeom prst="rect">
            <a:avLst/>
          </a:prstGeom>
          <a:noFill/>
        </p:spPr>
        <p:txBody>
          <a:bodyPr wrap="none" rtlCol="0">
            <a:spAutoFit/>
          </a:bodyPr>
          <a:lstStyle/>
          <a:p>
            <a:r>
              <a:rPr lang="en-GB" sz="4400" b="1" dirty="0" smtClean="0">
                <a:solidFill>
                  <a:srgbClr val="FF0000"/>
                </a:solidFill>
              </a:rPr>
              <a:t>?</a:t>
            </a:r>
            <a:endParaRPr lang="en-GB" sz="2400" b="1" dirty="0">
              <a:solidFill>
                <a:srgbClr val="FF0000"/>
              </a:solidFill>
            </a:endParaRPr>
          </a:p>
        </p:txBody>
      </p:sp>
    </p:spTree>
    <p:extLst>
      <p:ext uri="{BB962C8B-B14F-4D97-AF65-F5344CB8AC3E}">
        <p14:creationId xmlns:p14="http://schemas.microsoft.com/office/powerpoint/2010/main" val="974092760"/>
      </p:ext>
    </p:extLst>
  </p:cSld>
  <p:clrMapOvr>
    <a:masterClrMapping/>
  </p:clrMapOvr>
  <p:transition advClick="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0"/>
            <a:ext cx="7704856" cy="620688"/>
          </a:xfrm>
        </p:spPr>
        <p:txBody>
          <a:bodyPr>
            <a:noAutofit/>
          </a:bodyPr>
          <a:lstStyle/>
          <a:p>
            <a:r>
              <a:rPr lang="en-GB" sz="4000" b="1" dirty="0" smtClean="0"/>
              <a:t>1 – New Business Ideas - Weighing</a:t>
            </a:r>
          </a:p>
        </p:txBody>
      </p:sp>
      <p:sp>
        <p:nvSpPr>
          <p:cNvPr id="2" name="Rectangle 1"/>
          <p:cNvSpPr/>
          <p:nvPr/>
        </p:nvSpPr>
        <p:spPr>
          <a:xfrm>
            <a:off x="251520" y="1096426"/>
            <a:ext cx="8640960" cy="461665"/>
          </a:xfrm>
          <a:prstGeom prst="rect">
            <a:avLst/>
          </a:prstGeom>
        </p:spPr>
        <p:txBody>
          <a:bodyPr wrap="square">
            <a:spAutoFit/>
          </a:bodyPr>
          <a:lstStyle/>
          <a:p>
            <a:pPr>
              <a:buClr>
                <a:schemeClr val="accent6">
                  <a:lumMod val="50000"/>
                </a:schemeClr>
              </a:buClr>
            </a:pPr>
            <a:r>
              <a:rPr lang="en-GB" sz="2400" b="1" dirty="0"/>
              <a:t>Assessment objectives and </a:t>
            </a:r>
            <a:r>
              <a:rPr lang="en-GB" sz="2400" b="1" dirty="0" smtClean="0"/>
              <a:t>weightings</a:t>
            </a:r>
          </a:p>
        </p:txBody>
      </p:sp>
      <p:graphicFrame>
        <p:nvGraphicFramePr>
          <p:cNvPr id="6" name="Table 5"/>
          <p:cNvGraphicFramePr>
            <a:graphicFrameLocks noGrp="1"/>
          </p:cNvGraphicFramePr>
          <p:nvPr>
            <p:extLst>
              <p:ext uri="{D42A27DB-BD31-4B8C-83A1-F6EECF244321}">
                <p14:modId xmlns:p14="http://schemas.microsoft.com/office/powerpoint/2010/main" val="301190454"/>
              </p:ext>
            </p:extLst>
          </p:nvPr>
        </p:nvGraphicFramePr>
        <p:xfrm>
          <a:off x="395536" y="1772816"/>
          <a:ext cx="8352930" cy="4297680"/>
        </p:xfrm>
        <a:graphic>
          <a:graphicData uri="http://schemas.openxmlformats.org/drawingml/2006/table">
            <a:tbl>
              <a:tblPr firstRow="1" bandRow="1">
                <a:tableStyleId>{5C22544A-7EE6-4342-B048-85BDC9FD1C3A}</a:tableStyleId>
              </a:tblPr>
              <a:tblGrid>
                <a:gridCol w="648072"/>
                <a:gridCol w="4104456"/>
                <a:gridCol w="1152128"/>
                <a:gridCol w="1152128"/>
                <a:gridCol w="1296146"/>
              </a:tblGrid>
              <a:tr h="316835">
                <a:tc gridSpan="2">
                  <a:txBody>
                    <a:bodyPr/>
                    <a:lstStyle/>
                    <a:p>
                      <a:endParaRPr lang="en-GB" sz="1800" dirty="0">
                        <a:latin typeface="Arial" panose="020B0604020202020204" pitchFamily="34" charset="0"/>
                        <a:cs typeface="Arial" panose="020B0604020202020204" pitchFamily="34" charset="0"/>
                      </a:endParaRPr>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tc hMerge="1">
                  <a:txBody>
                    <a:bodyPr/>
                    <a:lstStyle/>
                    <a:p>
                      <a:endParaRPr lang="en-GB" sz="1400" dirty="0">
                        <a:latin typeface="Arial" panose="020B0604020202020204" pitchFamily="34" charset="0"/>
                        <a:cs typeface="Arial" panose="020B0604020202020204" pitchFamily="34" charset="0"/>
                      </a:endParaRPr>
                    </a:p>
                  </a:txBody>
                  <a:tcPr/>
                </a:tc>
                <a:tc>
                  <a:txBody>
                    <a:bodyPr/>
                    <a:lstStyle/>
                    <a:p>
                      <a:r>
                        <a:rPr lang="en-GB" sz="1800" dirty="0" smtClean="0">
                          <a:latin typeface="Arial" panose="020B0604020202020204" pitchFamily="34" charset="0"/>
                          <a:cs typeface="Arial" panose="020B0604020202020204" pitchFamily="34" charset="0"/>
                        </a:rPr>
                        <a:t>% in IAS</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 in IA2</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 in IAL</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16835">
                <a:tc>
                  <a:txBody>
                    <a:bodyPr/>
                    <a:lstStyle/>
                    <a:p>
                      <a:r>
                        <a:rPr lang="en-GB" sz="1800" dirty="0" smtClean="0">
                          <a:latin typeface="Arial" panose="020B0604020202020204" pitchFamily="34" charset="0"/>
                          <a:cs typeface="Arial" panose="020B0604020202020204" pitchFamily="34" charset="0"/>
                        </a:rPr>
                        <a:t>AO1</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Demonstrate knowledge and understanding of the </a:t>
                      </a:r>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specified content.</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25%</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20%</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22.5%</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16835">
                <a:tc>
                  <a:txBody>
                    <a:bodyPr/>
                    <a:lstStyle/>
                    <a:p>
                      <a:r>
                        <a:rPr lang="en-GB" sz="1800" dirty="0" smtClean="0">
                          <a:latin typeface="Arial" panose="020B0604020202020204" pitchFamily="34" charset="0"/>
                          <a:cs typeface="Arial" panose="020B0604020202020204" pitchFamily="34" charset="0"/>
                        </a:rPr>
                        <a:t>AO2</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Apply knowledge and understanding of the specified content to problems and issues arising from both familiar </a:t>
                      </a:r>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and unfamiliar situations.</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25%</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20%</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22.5%</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57701">
                <a:tc>
                  <a:txBody>
                    <a:bodyPr/>
                    <a:lstStyle/>
                    <a:p>
                      <a:r>
                        <a:rPr lang="en-GB" sz="1800" dirty="0" smtClean="0">
                          <a:latin typeface="Arial" panose="020B0604020202020204" pitchFamily="34" charset="0"/>
                          <a:cs typeface="Arial" panose="020B0604020202020204" pitchFamily="34" charset="0"/>
                        </a:rPr>
                        <a:t>AO3</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Analyse problems, issues and situations.</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25%</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30%</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27.5%</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16835">
                <a:tc>
                  <a:txBody>
                    <a:bodyPr/>
                    <a:lstStyle/>
                    <a:p>
                      <a:r>
                        <a:rPr lang="en-GB" sz="1800" dirty="0" smtClean="0">
                          <a:latin typeface="Arial" panose="020B0604020202020204" pitchFamily="34" charset="0"/>
                          <a:cs typeface="Arial" panose="020B0604020202020204" pitchFamily="34" charset="0"/>
                        </a:rPr>
                        <a:t>AO4</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Evaluate, distinguish between and assess appropriateness of fact and opinion, and judge information from a variety of </a:t>
                      </a:r>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sources.</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25%</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30%</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27.5%</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472982332"/>
      </p:ext>
    </p:extLst>
  </p:cSld>
  <p:clrMapOvr>
    <a:masterClrMapping/>
  </p:clrMapOvr>
  <p:transition advClick="0"/>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66235"/>
            <a:ext cx="8568952" cy="5586145"/>
          </a:xfrm>
          <a:prstGeom prst="rect">
            <a:avLst/>
          </a:prstGeom>
        </p:spPr>
        <p:txBody>
          <a:bodyPr wrap="square">
            <a:spAutoFit/>
          </a:bodyPr>
          <a:lstStyle/>
          <a:p>
            <a:pPr marL="457200" indent="-457200">
              <a:buClr>
                <a:schemeClr val="accent6">
                  <a:lumMod val="50000"/>
                </a:schemeClr>
              </a:buClr>
              <a:buFont typeface="+mj-lt"/>
              <a:buAutoNum type="arabicPeriod" startAt="10"/>
            </a:pPr>
            <a:r>
              <a:rPr lang="en-US" sz="2100" dirty="0" smtClean="0">
                <a:solidFill>
                  <a:srgbClr val="FF0000"/>
                </a:solidFill>
              </a:rPr>
              <a:t>Tiossan </a:t>
            </a:r>
            <a:r>
              <a:rPr lang="en-US" sz="2100" dirty="0">
                <a:solidFill>
                  <a:srgbClr val="FF0000"/>
                </a:solidFill>
              </a:rPr>
              <a:t>has been described in some media as a ‘high-end skincare </a:t>
            </a:r>
            <a:r>
              <a:rPr lang="en-US" sz="2100" dirty="0" smtClean="0">
                <a:solidFill>
                  <a:srgbClr val="FF0000"/>
                </a:solidFill>
              </a:rPr>
              <a:t>products manufacturer</a:t>
            </a:r>
            <a:r>
              <a:rPr lang="en-US" sz="2100" dirty="0">
                <a:solidFill>
                  <a:srgbClr val="FF0000"/>
                </a:solidFill>
              </a:rPr>
              <a:t>’. (Evidence B, Line </a:t>
            </a:r>
            <a:r>
              <a:rPr lang="en-US" sz="2100" dirty="0" smtClean="0">
                <a:solidFill>
                  <a:srgbClr val="FF0000"/>
                </a:solidFill>
              </a:rPr>
              <a:t>7)</a:t>
            </a:r>
            <a:br>
              <a:rPr lang="en-US" sz="2100" dirty="0" smtClean="0">
                <a:solidFill>
                  <a:srgbClr val="FF0000"/>
                </a:solidFill>
              </a:rPr>
            </a:br>
            <a:r>
              <a:rPr lang="en-US" sz="2100" dirty="0" smtClean="0">
                <a:solidFill>
                  <a:srgbClr val="FF0000"/>
                </a:solidFill>
              </a:rPr>
              <a:t>Assess </a:t>
            </a:r>
            <a:r>
              <a:rPr lang="en-US" sz="2100" dirty="0">
                <a:solidFill>
                  <a:srgbClr val="FF0000"/>
                </a:solidFill>
              </a:rPr>
              <a:t>the likely value of market mapping when launching Tiossan into the </a:t>
            </a:r>
            <a:r>
              <a:rPr lang="en-US" sz="2100" dirty="0" smtClean="0">
                <a:solidFill>
                  <a:srgbClr val="FF0000"/>
                </a:solidFill>
              </a:rPr>
              <a:t>skincare market.</a:t>
            </a:r>
          </a:p>
          <a:p>
            <a:pPr>
              <a:buClr>
                <a:schemeClr val="accent6">
                  <a:lumMod val="50000"/>
                </a:schemeClr>
              </a:buClr>
            </a:pPr>
            <a:r>
              <a:rPr lang="en-US" sz="2100" dirty="0" smtClean="0">
                <a:solidFill>
                  <a:srgbClr val="FF0000"/>
                </a:solidFill>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r>
              <a:rPr lang="en-US" sz="2100" dirty="0">
                <a:solidFill>
                  <a:srgbClr val="FF0000"/>
                </a:solidFill>
              </a:rPr>
              <a:t>Total for Question 10 = 12 marks)</a:t>
            </a:r>
          </a:p>
        </p:txBody>
      </p:sp>
      <p:sp>
        <p:nvSpPr>
          <p:cNvPr id="6" name="Title 1"/>
          <p:cNvSpPr>
            <a:spLocks noGrp="1"/>
          </p:cNvSpPr>
          <p:nvPr>
            <p:ph type="title"/>
          </p:nvPr>
        </p:nvSpPr>
        <p:spPr>
          <a:xfrm>
            <a:off x="35496" y="72008"/>
            <a:ext cx="7704856" cy="548680"/>
          </a:xfrm>
        </p:spPr>
        <p:txBody>
          <a:bodyPr>
            <a:noAutofit/>
          </a:bodyPr>
          <a:lstStyle/>
          <a:p>
            <a:r>
              <a:rPr lang="en-GB" sz="3600" b="1" dirty="0" smtClean="0"/>
              <a:t>9 – Exam Questions 2016 - January</a:t>
            </a:r>
          </a:p>
        </p:txBody>
      </p:sp>
      <p:sp>
        <p:nvSpPr>
          <p:cNvPr id="8" name="TextBox 7">
            <a:hlinkClick r:id="rId3" action="ppaction://hlinkfile"/>
          </p:cNvPr>
          <p:cNvSpPr txBox="1"/>
          <p:nvPr/>
        </p:nvSpPr>
        <p:spPr>
          <a:xfrm>
            <a:off x="8388424" y="1075383"/>
            <a:ext cx="529312" cy="769441"/>
          </a:xfrm>
          <a:prstGeom prst="rect">
            <a:avLst/>
          </a:prstGeom>
          <a:noFill/>
        </p:spPr>
        <p:txBody>
          <a:bodyPr wrap="none" rtlCol="0">
            <a:spAutoFit/>
          </a:bodyPr>
          <a:lstStyle/>
          <a:p>
            <a:r>
              <a:rPr lang="en-GB" sz="4400" b="1" dirty="0" smtClean="0">
                <a:solidFill>
                  <a:srgbClr val="FF0000"/>
                </a:solidFill>
              </a:rPr>
              <a:t>?</a:t>
            </a:r>
            <a:endParaRPr lang="en-GB" sz="2400" b="1" dirty="0">
              <a:solidFill>
                <a:srgbClr val="FF0000"/>
              </a:solidFill>
            </a:endParaRPr>
          </a:p>
        </p:txBody>
      </p:sp>
    </p:spTree>
    <p:extLst>
      <p:ext uri="{BB962C8B-B14F-4D97-AF65-F5344CB8AC3E}">
        <p14:creationId xmlns:p14="http://schemas.microsoft.com/office/powerpoint/2010/main" val="3057244400"/>
      </p:ext>
    </p:extLst>
  </p:cSld>
  <p:clrMapOvr>
    <a:masterClrMapping/>
  </p:clrMapOvr>
  <p:transition advClick="0"/>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3600" b="1" dirty="0" smtClean="0"/>
              <a:t>9 – Exam Questions 2016 - January</a:t>
            </a:r>
          </a:p>
        </p:txBody>
      </p:sp>
      <p:graphicFrame>
        <p:nvGraphicFramePr>
          <p:cNvPr id="4" name="Table 3"/>
          <p:cNvGraphicFramePr>
            <a:graphicFrameLocks noGrp="1"/>
          </p:cNvGraphicFramePr>
          <p:nvPr>
            <p:extLst>
              <p:ext uri="{D42A27DB-BD31-4B8C-83A1-F6EECF244321}">
                <p14:modId xmlns:p14="http://schemas.microsoft.com/office/powerpoint/2010/main" val="2294416378"/>
              </p:ext>
            </p:extLst>
          </p:nvPr>
        </p:nvGraphicFramePr>
        <p:xfrm>
          <a:off x="251520" y="1103144"/>
          <a:ext cx="8652589" cy="5674360"/>
        </p:xfrm>
        <a:graphic>
          <a:graphicData uri="http://schemas.openxmlformats.org/drawingml/2006/table">
            <a:tbl>
              <a:tblPr firstRow="1" bandRow="1">
                <a:tableStyleId>{5C22544A-7EE6-4342-B048-85BDC9FD1C3A}</a:tableStyleId>
              </a:tblPr>
              <a:tblGrid>
                <a:gridCol w="587693"/>
                <a:gridCol w="576064"/>
                <a:gridCol w="3168352"/>
                <a:gridCol w="4320480"/>
              </a:tblGrid>
              <a:tr h="370840">
                <a:tc>
                  <a:txBody>
                    <a:bodyPr/>
                    <a:lstStyle/>
                    <a:p>
                      <a:r>
                        <a:rPr lang="en-GB" sz="1200" b="0" i="0" u="none" strike="noStrike" baseline="0" dirty="0" smtClean="0">
                          <a:latin typeface="Arial" panose="020B0604020202020204" pitchFamily="34" charset="0"/>
                          <a:cs typeface="Arial" panose="020B0604020202020204" pitchFamily="34" charset="0"/>
                        </a:rPr>
                        <a:t>Level</a:t>
                      </a:r>
                      <a:endParaRPr lang="en-GB" sz="1200" dirty="0">
                        <a:latin typeface="Arial" panose="020B0604020202020204" pitchFamily="34" charset="0"/>
                        <a:cs typeface="Arial" panose="020B0604020202020204" pitchFamily="34" charset="0"/>
                      </a:endParaRPr>
                    </a:p>
                  </a:txBody>
                  <a:tcPr/>
                </a:tc>
                <a:tc>
                  <a:txBody>
                    <a:bodyPr/>
                    <a:lstStyle/>
                    <a:p>
                      <a:r>
                        <a:rPr lang="en-GB" sz="1200" b="0" i="0" u="none" strike="noStrike" baseline="0" dirty="0" smtClean="0">
                          <a:latin typeface="Arial" panose="020B0604020202020204" pitchFamily="34" charset="0"/>
                          <a:cs typeface="Arial" panose="020B0604020202020204" pitchFamily="34" charset="0"/>
                        </a:rPr>
                        <a:t>Mark</a:t>
                      </a:r>
                      <a:endParaRPr lang="en-GB" sz="1200" dirty="0">
                        <a:latin typeface="Arial" panose="020B0604020202020204" pitchFamily="34" charset="0"/>
                        <a:cs typeface="Arial" panose="020B0604020202020204" pitchFamily="34" charset="0"/>
                      </a:endParaRPr>
                    </a:p>
                  </a:txBody>
                  <a:tcPr/>
                </a:tc>
                <a:tc>
                  <a:txBody>
                    <a:bodyPr/>
                    <a:lstStyle/>
                    <a:p>
                      <a:r>
                        <a:rPr lang="en-GB" sz="1200" b="0" i="0" u="none" strike="noStrike" baseline="0" dirty="0" smtClean="0">
                          <a:latin typeface="Arial" panose="020B0604020202020204" pitchFamily="34" charset="0"/>
                          <a:cs typeface="Arial" panose="020B0604020202020204" pitchFamily="34" charset="0"/>
                        </a:rPr>
                        <a:t>Descriptor</a:t>
                      </a:r>
                      <a:endParaRPr lang="en-GB" sz="1200" dirty="0">
                        <a:latin typeface="Arial" panose="020B0604020202020204" pitchFamily="34" charset="0"/>
                        <a:cs typeface="Arial" panose="020B0604020202020204" pitchFamily="34" charset="0"/>
                      </a:endParaRPr>
                    </a:p>
                  </a:txBody>
                  <a:tcPr/>
                </a:tc>
                <a:tc>
                  <a:txBody>
                    <a:bodyPr/>
                    <a:lstStyle/>
                    <a:p>
                      <a:r>
                        <a:rPr lang="en-GB" sz="1200" b="0" i="0" u="none" strike="noStrike" baseline="0" dirty="0" smtClean="0">
                          <a:latin typeface="Arial" panose="020B0604020202020204" pitchFamily="34" charset="0"/>
                          <a:cs typeface="Arial" panose="020B0604020202020204" pitchFamily="34" charset="0"/>
                        </a:rPr>
                        <a:t>Possible</a:t>
                      </a:r>
                      <a:endParaRPr lang="en-GB" sz="1200" dirty="0">
                        <a:latin typeface="Arial" panose="020B0604020202020204" pitchFamily="34" charset="0"/>
                        <a:cs typeface="Arial" panose="020B0604020202020204" pitchFamily="34" charset="0"/>
                      </a:endParaRPr>
                    </a:p>
                  </a:txBody>
                  <a:tcPr/>
                </a:tc>
              </a:tr>
              <a:tr h="370840">
                <a:tc>
                  <a:txBody>
                    <a:bodyPr/>
                    <a:lstStyle/>
                    <a:p>
                      <a:r>
                        <a:rPr lang="en-GB" sz="1200" dirty="0" smtClean="0">
                          <a:latin typeface="Arial" panose="020B0604020202020204" pitchFamily="34" charset="0"/>
                          <a:cs typeface="Arial" panose="020B0604020202020204" pitchFamily="34" charset="0"/>
                        </a:rPr>
                        <a:t>1</a:t>
                      </a:r>
                      <a:endParaRPr lang="en-GB" sz="1200" dirty="0">
                        <a:latin typeface="Arial" panose="020B0604020202020204" pitchFamily="34" charset="0"/>
                        <a:cs typeface="Arial" panose="020B0604020202020204" pitchFamily="34" charset="0"/>
                      </a:endParaRPr>
                    </a:p>
                  </a:txBody>
                  <a:tcPr/>
                </a:tc>
                <a:tc>
                  <a:txBody>
                    <a:bodyPr/>
                    <a:lstStyle/>
                    <a:p>
                      <a:r>
                        <a:rPr lang="en-GB" sz="1200" dirty="0" smtClean="0">
                          <a:latin typeface="Arial" panose="020B0604020202020204" pitchFamily="34" charset="0"/>
                          <a:cs typeface="Arial" panose="020B0604020202020204" pitchFamily="34" charset="0"/>
                        </a:rPr>
                        <a:t>1-2</a:t>
                      </a:r>
                      <a:endParaRPr lang="en-GB" sz="1200" dirty="0">
                        <a:latin typeface="Arial" panose="020B0604020202020204" pitchFamily="34" charset="0"/>
                        <a:cs typeface="Arial" panose="020B0604020202020204" pitchFamily="34" charset="0"/>
                      </a:endParaRPr>
                    </a:p>
                  </a:txBody>
                  <a:tcPr/>
                </a:tc>
                <a:tc>
                  <a:txBody>
                    <a:bodyPr/>
                    <a:lstStyle/>
                    <a:p>
                      <a:r>
                        <a:rPr kumimoji="0" lang="en-GB" sz="1200" b="0" i="0" u="none" strike="noStrike" kern="1200" baseline="0" dirty="0" smtClean="0">
                          <a:solidFill>
                            <a:schemeClr val="dk1"/>
                          </a:solidFill>
                          <a:latin typeface="Arial" panose="020B0604020202020204" pitchFamily="34" charset="0"/>
                          <a:ea typeface="+mn-ea"/>
                          <a:cs typeface="Arial" panose="020B0604020202020204" pitchFamily="34" charset="0"/>
                        </a:rPr>
                        <a:t>Knowledge/understanding/defining market mapping</a:t>
                      </a:r>
                      <a:endParaRPr lang="en-GB" sz="1200" dirty="0">
                        <a:latin typeface="Arial" panose="020B0604020202020204" pitchFamily="34" charset="0"/>
                        <a:cs typeface="Arial" panose="020B0604020202020204" pitchFamily="34" charset="0"/>
                      </a:endParaRPr>
                    </a:p>
                  </a:txBody>
                  <a:tcPr/>
                </a:tc>
                <a:tc>
                  <a:txBody>
                    <a:bodyPr/>
                    <a:lstStyle/>
                    <a:p>
                      <a:r>
                        <a:rPr kumimoji="0" lang="en-US" sz="1200" b="0" i="0" u="none" strike="noStrike" kern="1200" baseline="0" dirty="0" smtClean="0">
                          <a:solidFill>
                            <a:schemeClr val="dk1"/>
                          </a:solidFill>
                          <a:latin typeface="Arial" panose="020B0604020202020204" pitchFamily="34" charset="0"/>
                          <a:ea typeface="+mn-ea"/>
                          <a:cs typeface="Arial" panose="020B0604020202020204" pitchFamily="34" charset="0"/>
                        </a:rPr>
                        <a:t>e.g. Market mapping is a process that plots products or brands on a map to identify where it fits into a market </a:t>
                      </a:r>
                      <a:r>
                        <a:rPr kumimoji="0" lang="en-GB" sz="1200" b="0" i="0" u="none" strike="noStrike" kern="1200" baseline="0" dirty="0" smtClean="0">
                          <a:solidFill>
                            <a:schemeClr val="dk1"/>
                          </a:solidFill>
                          <a:latin typeface="Arial" panose="020B0604020202020204" pitchFamily="34" charset="0"/>
                          <a:ea typeface="+mn-ea"/>
                          <a:cs typeface="Arial" panose="020B0604020202020204" pitchFamily="34" charset="0"/>
                        </a:rPr>
                        <a:t>against key customer requirements and competitors’ products.</a:t>
                      </a:r>
                      <a:endParaRPr lang="en-GB" sz="1200" dirty="0">
                        <a:latin typeface="Arial" panose="020B0604020202020204" pitchFamily="34" charset="0"/>
                        <a:cs typeface="Arial" panose="020B0604020202020204" pitchFamily="34" charset="0"/>
                      </a:endParaRPr>
                    </a:p>
                  </a:txBody>
                  <a:tcPr/>
                </a:tc>
              </a:tr>
              <a:tr h="370840">
                <a:tc>
                  <a:txBody>
                    <a:bodyPr/>
                    <a:lstStyle/>
                    <a:p>
                      <a:r>
                        <a:rPr lang="en-GB" sz="1200" dirty="0" smtClean="0">
                          <a:latin typeface="Arial" panose="020B0604020202020204" pitchFamily="34" charset="0"/>
                          <a:cs typeface="Arial" panose="020B0604020202020204" pitchFamily="34" charset="0"/>
                        </a:rPr>
                        <a:t>2</a:t>
                      </a:r>
                      <a:endParaRPr lang="en-GB" sz="1200" dirty="0">
                        <a:latin typeface="Arial" panose="020B0604020202020204" pitchFamily="34" charset="0"/>
                        <a:cs typeface="Arial" panose="020B0604020202020204" pitchFamily="34" charset="0"/>
                      </a:endParaRPr>
                    </a:p>
                  </a:txBody>
                  <a:tcPr/>
                </a:tc>
                <a:tc>
                  <a:txBody>
                    <a:bodyPr/>
                    <a:lstStyle/>
                    <a:p>
                      <a:r>
                        <a:rPr lang="en-GB" sz="1200" dirty="0" smtClean="0">
                          <a:latin typeface="Arial" panose="020B0604020202020204" pitchFamily="34" charset="0"/>
                          <a:cs typeface="Arial" panose="020B0604020202020204" pitchFamily="34" charset="0"/>
                        </a:rPr>
                        <a:t>3-4</a:t>
                      </a:r>
                      <a:endParaRPr lang="en-GB" sz="1200" dirty="0">
                        <a:latin typeface="Arial" panose="020B0604020202020204" pitchFamily="34" charset="0"/>
                        <a:cs typeface="Arial" panose="020B0604020202020204" pitchFamily="34" charset="0"/>
                      </a:endParaRPr>
                    </a:p>
                  </a:txBody>
                  <a:tcPr/>
                </a:tc>
                <a:tc>
                  <a:txBody>
                    <a:bodyPr/>
                    <a:lstStyle/>
                    <a:p>
                      <a:r>
                        <a:rPr kumimoji="0" lang="en-US" sz="1200" b="0" i="0" u="none" strike="noStrike" kern="1200" baseline="0" dirty="0" smtClean="0">
                          <a:solidFill>
                            <a:schemeClr val="dk1"/>
                          </a:solidFill>
                          <a:latin typeface="Arial" panose="020B0604020202020204" pitchFamily="34" charset="0"/>
                          <a:ea typeface="+mn-ea"/>
                          <a:cs typeface="Arial" panose="020B0604020202020204" pitchFamily="34" charset="0"/>
                        </a:rPr>
                        <a:t>Application must be present, of how market mapping can help position a business product in a </a:t>
                      </a:r>
                      <a:r>
                        <a:rPr kumimoji="0" lang="en-GB" sz="1200" b="0" i="0" u="none" strike="noStrike" kern="1200" baseline="0" dirty="0" smtClean="0">
                          <a:solidFill>
                            <a:schemeClr val="dk1"/>
                          </a:solidFill>
                          <a:latin typeface="Arial" panose="020B0604020202020204" pitchFamily="34" charset="0"/>
                          <a:ea typeface="+mn-ea"/>
                          <a:cs typeface="Arial" panose="020B0604020202020204" pitchFamily="34" charset="0"/>
                        </a:rPr>
                        <a:t>market.</a:t>
                      </a:r>
                      <a:endParaRPr lang="en-GB" sz="1200" dirty="0">
                        <a:latin typeface="Arial" panose="020B0604020202020204" pitchFamily="34" charset="0"/>
                        <a:cs typeface="Arial" panose="020B0604020202020204" pitchFamily="34" charset="0"/>
                      </a:endParaRPr>
                    </a:p>
                  </a:txBody>
                  <a:tcPr/>
                </a:tc>
                <a:tc>
                  <a:txBody>
                    <a:bodyPr/>
                    <a:lstStyle/>
                    <a:p>
                      <a:r>
                        <a:rPr kumimoji="0" lang="en-GB" sz="1200" b="0" i="0" u="none" strike="noStrike" kern="1200" baseline="0" dirty="0" smtClean="0">
                          <a:solidFill>
                            <a:schemeClr val="dk1"/>
                          </a:solidFill>
                          <a:latin typeface="Arial" panose="020B0604020202020204" pitchFamily="34" charset="0"/>
                          <a:ea typeface="+mn-ea"/>
                          <a:cs typeface="Arial" panose="020B0604020202020204" pitchFamily="34" charset="0"/>
                        </a:rPr>
                        <a:t>e.g. </a:t>
                      </a:r>
                      <a:r>
                        <a:rPr kumimoji="0" lang="en-GB" sz="1200" b="0" i="1" u="none" strike="noStrike" kern="1200" baseline="0" dirty="0" err="1" smtClean="0">
                          <a:solidFill>
                            <a:schemeClr val="dk1"/>
                          </a:solidFill>
                          <a:latin typeface="Arial" panose="020B0604020202020204" pitchFamily="34" charset="0"/>
                          <a:ea typeface="+mn-ea"/>
                          <a:cs typeface="Arial" panose="020B0604020202020204" pitchFamily="34" charset="0"/>
                        </a:rPr>
                        <a:t>Tiossan</a:t>
                      </a:r>
                      <a:r>
                        <a:rPr kumimoji="0" lang="en-GB" sz="1200" b="0" i="1" u="none" strike="noStrike" kern="1200" baseline="0" dirty="0" smtClean="0">
                          <a:solidFill>
                            <a:schemeClr val="dk1"/>
                          </a:solidFill>
                          <a:latin typeface="Arial" panose="020B0604020202020204" pitchFamily="34" charset="0"/>
                          <a:ea typeface="+mn-ea"/>
                          <a:cs typeface="Arial" panose="020B0604020202020204" pitchFamily="34" charset="0"/>
                        </a:rPr>
                        <a:t> </a:t>
                      </a:r>
                      <a:r>
                        <a:rPr kumimoji="0" lang="en-GB" sz="1200" b="0" i="0" u="none" strike="noStrike" kern="1200" baseline="0" dirty="0" smtClean="0">
                          <a:solidFill>
                            <a:schemeClr val="dk1"/>
                          </a:solidFill>
                          <a:latin typeface="Arial" panose="020B0604020202020204" pitchFamily="34" charset="0"/>
                          <a:ea typeface="+mn-ea"/>
                          <a:cs typeface="Arial" panose="020B0604020202020204" pitchFamily="34" charset="0"/>
                        </a:rPr>
                        <a:t>has designed products for customers who want high quality, luxury products </a:t>
                      </a:r>
                      <a:r>
                        <a:rPr kumimoji="0" lang="en-US" sz="1200" b="0" i="0" u="none" strike="noStrike" kern="1200" baseline="0" dirty="0" smtClean="0">
                          <a:solidFill>
                            <a:schemeClr val="dk1"/>
                          </a:solidFill>
                          <a:latin typeface="Arial" panose="020B0604020202020204" pitchFamily="34" charset="0"/>
                          <a:ea typeface="+mn-ea"/>
                          <a:cs typeface="Arial" panose="020B0604020202020204" pitchFamily="34" charset="0"/>
                        </a:rPr>
                        <a:t>e.g. </a:t>
                      </a:r>
                      <a:r>
                        <a:rPr kumimoji="0" lang="en-US" sz="1200" b="0" i="1" u="none" strike="noStrike" kern="1200" baseline="0" dirty="0" smtClean="0">
                          <a:solidFill>
                            <a:schemeClr val="dk1"/>
                          </a:solidFill>
                          <a:latin typeface="Arial" panose="020B0604020202020204" pitchFamily="34" charset="0"/>
                          <a:ea typeface="+mn-ea"/>
                          <a:cs typeface="Arial" panose="020B0604020202020204" pitchFamily="34" charset="0"/>
                        </a:rPr>
                        <a:t>Tiossan </a:t>
                      </a:r>
                      <a:r>
                        <a:rPr kumimoji="0" lang="en-US" sz="1200" b="0" i="0" u="none" strike="noStrike" kern="1200" baseline="0" dirty="0" smtClean="0">
                          <a:solidFill>
                            <a:schemeClr val="dk1"/>
                          </a:solidFill>
                          <a:latin typeface="Arial" panose="020B0604020202020204" pitchFamily="34" charset="0"/>
                          <a:ea typeface="+mn-ea"/>
                          <a:cs typeface="Arial" panose="020B0604020202020204" pitchFamily="34" charset="0"/>
                        </a:rPr>
                        <a:t>is entering a very </a:t>
                      </a:r>
                      <a:r>
                        <a:rPr kumimoji="0" lang="en-GB" sz="1200" b="0" i="0" u="none" strike="noStrike" kern="1200" baseline="0" dirty="0" smtClean="0">
                          <a:solidFill>
                            <a:schemeClr val="dk1"/>
                          </a:solidFill>
                          <a:latin typeface="Arial" panose="020B0604020202020204" pitchFamily="34" charset="0"/>
                          <a:ea typeface="+mn-ea"/>
                          <a:cs typeface="Arial" panose="020B0604020202020204" pitchFamily="34" charset="0"/>
                        </a:rPr>
                        <a:t>competitive market against established brands such as </a:t>
                      </a:r>
                      <a:r>
                        <a:rPr kumimoji="0" lang="en-GB" sz="1200" b="0" i="1" u="none" strike="noStrike" kern="1200" baseline="0" dirty="0" smtClean="0">
                          <a:solidFill>
                            <a:schemeClr val="dk1"/>
                          </a:solidFill>
                          <a:latin typeface="Arial" panose="020B0604020202020204" pitchFamily="34" charset="0"/>
                          <a:ea typeface="+mn-ea"/>
                          <a:cs typeface="Arial" panose="020B0604020202020204" pitchFamily="34" charset="0"/>
                        </a:rPr>
                        <a:t>Chanel</a:t>
                      </a:r>
                      <a:endParaRPr lang="en-GB" sz="1200" dirty="0">
                        <a:latin typeface="Arial" panose="020B0604020202020204" pitchFamily="34" charset="0"/>
                        <a:cs typeface="Arial" panose="020B0604020202020204" pitchFamily="34" charset="0"/>
                      </a:endParaRPr>
                    </a:p>
                  </a:txBody>
                  <a:tcPr/>
                </a:tc>
              </a:tr>
              <a:tr h="370840">
                <a:tc>
                  <a:txBody>
                    <a:bodyPr/>
                    <a:lstStyle/>
                    <a:p>
                      <a:r>
                        <a:rPr lang="en-GB" sz="1200" dirty="0" smtClean="0">
                          <a:latin typeface="Arial" panose="020B0604020202020204" pitchFamily="34" charset="0"/>
                          <a:cs typeface="Arial" panose="020B0604020202020204" pitchFamily="34" charset="0"/>
                        </a:rPr>
                        <a:t>3</a:t>
                      </a:r>
                      <a:endParaRPr lang="en-GB" sz="1200" dirty="0">
                        <a:latin typeface="Arial" panose="020B0604020202020204" pitchFamily="34" charset="0"/>
                        <a:cs typeface="Arial" panose="020B0604020202020204" pitchFamily="34" charset="0"/>
                      </a:endParaRPr>
                    </a:p>
                  </a:txBody>
                  <a:tcPr/>
                </a:tc>
                <a:tc>
                  <a:txBody>
                    <a:bodyPr/>
                    <a:lstStyle/>
                    <a:p>
                      <a:r>
                        <a:rPr lang="en-GB" sz="1200" dirty="0" smtClean="0">
                          <a:latin typeface="Arial" panose="020B0604020202020204" pitchFamily="34" charset="0"/>
                          <a:cs typeface="Arial" panose="020B0604020202020204" pitchFamily="34" charset="0"/>
                        </a:rPr>
                        <a:t>5-6</a:t>
                      </a:r>
                      <a:endParaRPr lang="en-GB" sz="1200" dirty="0">
                        <a:latin typeface="Arial" panose="020B0604020202020204" pitchFamily="34" charset="0"/>
                        <a:cs typeface="Arial" panose="020B0604020202020204" pitchFamily="34" charset="0"/>
                      </a:endParaRPr>
                    </a:p>
                  </a:txBody>
                  <a:tcPr/>
                </a:tc>
                <a:tc>
                  <a:txBody>
                    <a:bodyPr/>
                    <a:lstStyle/>
                    <a:p>
                      <a:r>
                        <a:rPr kumimoji="0" lang="en-US" sz="1200" b="0" i="0" u="none" strike="noStrike" kern="1200" baseline="0" dirty="0" smtClean="0">
                          <a:solidFill>
                            <a:schemeClr val="dk1"/>
                          </a:solidFill>
                          <a:latin typeface="Arial" panose="020B0604020202020204" pitchFamily="34" charset="0"/>
                          <a:ea typeface="+mn-ea"/>
                          <a:cs typeface="Arial" panose="020B0604020202020204" pitchFamily="34" charset="0"/>
                        </a:rPr>
                        <a:t>Analysis in context must be </a:t>
                      </a:r>
                      <a:r>
                        <a:rPr kumimoji="0" lang="en-GB" sz="1200" b="0" i="0" u="none" strike="noStrike" kern="1200" baseline="0" dirty="0" smtClean="0">
                          <a:solidFill>
                            <a:schemeClr val="dk1"/>
                          </a:solidFill>
                          <a:latin typeface="Arial" panose="020B0604020202020204" pitchFamily="34" charset="0"/>
                          <a:ea typeface="+mn-ea"/>
                          <a:cs typeface="Arial" panose="020B0604020202020204" pitchFamily="34" charset="0"/>
                        </a:rPr>
                        <a:t>present, explaining the possible reasons/ causes/ consequences/ </a:t>
                      </a:r>
                      <a:r>
                        <a:rPr kumimoji="0" lang="en-US" sz="1200" b="0" i="0" u="none" strike="noStrike" kern="1200" baseline="0" dirty="0" smtClean="0">
                          <a:solidFill>
                            <a:schemeClr val="dk1"/>
                          </a:solidFill>
                          <a:latin typeface="Arial" panose="020B0604020202020204" pitchFamily="34" charset="0"/>
                          <a:ea typeface="+mn-ea"/>
                          <a:cs typeface="Arial" panose="020B0604020202020204" pitchFamily="34" charset="0"/>
                        </a:rPr>
                        <a:t>costs in the value of market </a:t>
                      </a:r>
                      <a:r>
                        <a:rPr kumimoji="0" lang="en-GB" sz="1200" b="0" i="0" u="none" strike="noStrike" kern="1200" baseline="0" dirty="0" smtClean="0">
                          <a:solidFill>
                            <a:schemeClr val="dk1"/>
                          </a:solidFill>
                          <a:latin typeface="Arial" panose="020B0604020202020204" pitchFamily="34" charset="0"/>
                          <a:ea typeface="+mn-ea"/>
                          <a:cs typeface="Arial" panose="020B0604020202020204" pitchFamily="34" charset="0"/>
                        </a:rPr>
                        <a:t>mapping</a:t>
                      </a:r>
                    </a:p>
                    <a:p>
                      <a:r>
                        <a:rPr kumimoji="0" lang="en-US" sz="1200" b="1" i="0" u="none" strike="noStrike" kern="1200" baseline="0" dirty="0" smtClean="0">
                          <a:solidFill>
                            <a:schemeClr val="dk1"/>
                          </a:solidFill>
                          <a:latin typeface="Arial" panose="020B0604020202020204" pitchFamily="34" charset="0"/>
                          <a:ea typeface="+mn-ea"/>
                          <a:cs typeface="Arial" panose="020B0604020202020204" pitchFamily="34" charset="0"/>
                        </a:rPr>
                        <a:t>N.B. if analysis is not in</a:t>
                      </a:r>
                    </a:p>
                    <a:p>
                      <a:r>
                        <a:rPr kumimoji="0" lang="en-US" sz="1200" b="1" i="0" u="none" strike="noStrike" kern="1200" baseline="0" dirty="0" smtClean="0">
                          <a:solidFill>
                            <a:schemeClr val="dk1"/>
                          </a:solidFill>
                          <a:latin typeface="Arial" panose="020B0604020202020204" pitchFamily="34" charset="0"/>
                          <a:ea typeface="+mn-ea"/>
                          <a:cs typeface="Arial" panose="020B0604020202020204" pitchFamily="34" charset="0"/>
                        </a:rPr>
                        <a:t>context, limit to Level 2.</a:t>
                      </a:r>
                      <a:endParaRPr lang="en-GB" sz="1200" dirty="0">
                        <a:latin typeface="Arial" panose="020B0604020202020204" pitchFamily="34" charset="0"/>
                        <a:cs typeface="Arial" panose="020B0604020202020204" pitchFamily="34" charset="0"/>
                      </a:endParaRPr>
                    </a:p>
                  </a:txBody>
                  <a:tcPr/>
                </a:tc>
                <a:tc>
                  <a:txBody>
                    <a:bodyPr/>
                    <a:lstStyle/>
                    <a:p>
                      <a:r>
                        <a:rPr kumimoji="0" lang="en-US" sz="1200" b="0" i="0" u="none" strike="noStrike" kern="1200" baseline="0" dirty="0" smtClean="0">
                          <a:solidFill>
                            <a:schemeClr val="dk1"/>
                          </a:solidFill>
                          <a:latin typeface="Arial" panose="020B0604020202020204" pitchFamily="34" charset="0"/>
                          <a:ea typeface="+mn-ea"/>
                          <a:cs typeface="Arial" panose="020B0604020202020204" pitchFamily="34" charset="0"/>
                        </a:rPr>
                        <a:t>e.g.it may identify a gap in the market which </a:t>
                      </a:r>
                      <a:r>
                        <a:rPr kumimoji="0" lang="en-US" sz="1200" b="0" i="1" u="none" strike="noStrike" kern="1200" baseline="0" dirty="0" smtClean="0">
                          <a:solidFill>
                            <a:schemeClr val="dk1"/>
                          </a:solidFill>
                          <a:latin typeface="Arial" panose="020B0604020202020204" pitchFamily="34" charset="0"/>
                          <a:ea typeface="+mn-ea"/>
                          <a:cs typeface="Arial" panose="020B0604020202020204" pitchFamily="34" charset="0"/>
                        </a:rPr>
                        <a:t>Tiossan </a:t>
                      </a:r>
                      <a:r>
                        <a:rPr kumimoji="0" lang="en-US" sz="1200" b="0" i="0" u="none" strike="noStrike" kern="1200" baseline="0" dirty="0" smtClean="0">
                          <a:solidFill>
                            <a:schemeClr val="dk1"/>
                          </a:solidFill>
                          <a:latin typeface="Arial" panose="020B0604020202020204" pitchFamily="34" charset="0"/>
                          <a:ea typeface="+mn-ea"/>
                          <a:cs typeface="Arial" panose="020B0604020202020204" pitchFamily="34" charset="0"/>
                        </a:rPr>
                        <a:t>could fill e.g. it identifies where you are in relation to other skin care brands and how you can </a:t>
                      </a:r>
                      <a:r>
                        <a:rPr kumimoji="0" lang="en-GB" sz="1200" b="0" i="0" u="none" strike="noStrike" kern="1200" baseline="0" dirty="0" smtClean="0">
                          <a:solidFill>
                            <a:schemeClr val="dk1"/>
                          </a:solidFill>
                          <a:latin typeface="Arial" panose="020B0604020202020204" pitchFamily="34" charset="0"/>
                          <a:ea typeface="+mn-ea"/>
                          <a:cs typeface="Arial" panose="020B0604020202020204" pitchFamily="34" charset="0"/>
                        </a:rPr>
                        <a:t>reposition the brand to increase market share</a:t>
                      </a:r>
                      <a:endParaRPr lang="en-GB" sz="1200" dirty="0">
                        <a:latin typeface="Arial" panose="020B0604020202020204" pitchFamily="34" charset="0"/>
                        <a:cs typeface="Arial" panose="020B0604020202020204" pitchFamily="34" charset="0"/>
                      </a:endParaRPr>
                    </a:p>
                  </a:txBody>
                  <a:tcPr/>
                </a:tc>
              </a:tr>
              <a:tr h="370840">
                <a:tc>
                  <a:txBody>
                    <a:bodyPr/>
                    <a:lstStyle/>
                    <a:p>
                      <a:r>
                        <a:rPr lang="en-GB" sz="1200" dirty="0" smtClean="0">
                          <a:latin typeface="Arial" panose="020B0604020202020204" pitchFamily="34" charset="0"/>
                          <a:cs typeface="Arial" panose="020B0604020202020204" pitchFamily="34" charset="0"/>
                        </a:rPr>
                        <a:t>4</a:t>
                      </a:r>
                      <a:endParaRPr lang="en-GB" sz="1200" dirty="0">
                        <a:latin typeface="Arial" panose="020B0604020202020204" pitchFamily="34" charset="0"/>
                        <a:cs typeface="Arial" panose="020B0604020202020204" pitchFamily="34" charset="0"/>
                      </a:endParaRPr>
                    </a:p>
                  </a:txBody>
                  <a:tcPr/>
                </a:tc>
                <a:tc>
                  <a:txBody>
                    <a:bodyPr/>
                    <a:lstStyle/>
                    <a:p>
                      <a:r>
                        <a:rPr lang="en-GB" sz="1200" dirty="0" smtClean="0">
                          <a:latin typeface="Arial" panose="020B0604020202020204" pitchFamily="34" charset="0"/>
                          <a:cs typeface="Arial" panose="020B0604020202020204" pitchFamily="34" charset="0"/>
                        </a:rPr>
                        <a:t>7-12</a:t>
                      </a:r>
                      <a:endParaRPr lang="en-GB" sz="1200" dirty="0">
                        <a:latin typeface="Arial" panose="020B0604020202020204" pitchFamily="34" charset="0"/>
                        <a:cs typeface="Arial" panose="020B0604020202020204" pitchFamily="34" charset="0"/>
                      </a:endParaRPr>
                    </a:p>
                  </a:txBody>
                  <a:tcPr/>
                </a:tc>
                <a:tc>
                  <a:txBody>
                    <a:bodyPr/>
                    <a:lstStyle/>
                    <a:p>
                      <a:r>
                        <a:rPr kumimoji="0" lang="en-US" sz="1200" b="1" i="0" u="none" strike="noStrike" kern="1200" baseline="0" dirty="0" smtClean="0">
                          <a:solidFill>
                            <a:schemeClr val="dk1"/>
                          </a:solidFill>
                          <a:latin typeface="Arial" panose="020B0604020202020204" pitchFamily="34" charset="0"/>
                          <a:ea typeface="+mn-ea"/>
                          <a:cs typeface="Arial" panose="020B0604020202020204" pitchFamily="34" charset="0"/>
                        </a:rPr>
                        <a:t>Low Level 4: </a:t>
                      </a:r>
                      <a:r>
                        <a:rPr kumimoji="0" lang="en-US" sz="1200" b="0" i="0" u="none" strike="noStrike" kern="1200" baseline="0" dirty="0" smtClean="0">
                          <a:solidFill>
                            <a:schemeClr val="dk1"/>
                          </a:solidFill>
                          <a:latin typeface="Arial" panose="020B0604020202020204" pitchFamily="34" charset="0"/>
                          <a:ea typeface="+mn-ea"/>
                          <a:cs typeface="Arial" panose="020B0604020202020204" pitchFamily="34" charset="0"/>
                        </a:rPr>
                        <a:t>7-8 marks.</a:t>
                      </a:r>
                    </a:p>
                    <a:p>
                      <a:r>
                        <a:rPr kumimoji="0" lang="en-GB" sz="1200" b="0" i="0" u="none" strike="noStrike" kern="1200" baseline="0" dirty="0" smtClean="0">
                          <a:solidFill>
                            <a:schemeClr val="dk1"/>
                          </a:solidFill>
                          <a:latin typeface="Arial" panose="020B0604020202020204" pitchFamily="34" charset="0"/>
                          <a:ea typeface="+mn-ea"/>
                          <a:cs typeface="Arial" panose="020B0604020202020204" pitchFamily="34" charset="0"/>
                        </a:rPr>
                        <a:t>Evaluation must be present </a:t>
                      </a:r>
                      <a:r>
                        <a:rPr kumimoji="0" lang="en-US" sz="1200" b="0" i="0" u="none" strike="noStrike" kern="1200" baseline="0" dirty="0" smtClean="0">
                          <a:solidFill>
                            <a:schemeClr val="dk1"/>
                          </a:solidFill>
                          <a:latin typeface="Arial" panose="020B0604020202020204" pitchFamily="34" charset="0"/>
                          <a:ea typeface="+mn-ea"/>
                          <a:cs typeface="Arial" panose="020B0604020202020204" pitchFamily="34" charset="0"/>
                        </a:rPr>
                        <a:t>and in context on one side</a:t>
                      </a:r>
                    </a:p>
                    <a:p>
                      <a:r>
                        <a:rPr kumimoji="0" lang="en-US" sz="1200" b="1" i="0" u="none" strike="noStrike" kern="1200" baseline="0" dirty="0" smtClean="0">
                          <a:solidFill>
                            <a:schemeClr val="dk1"/>
                          </a:solidFill>
                          <a:latin typeface="Arial" panose="020B0604020202020204" pitchFamily="34" charset="0"/>
                          <a:ea typeface="+mn-ea"/>
                          <a:cs typeface="Arial" panose="020B0604020202020204" pitchFamily="34" charset="0"/>
                        </a:rPr>
                        <a:t>Mid Level 4: </a:t>
                      </a:r>
                      <a:r>
                        <a:rPr kumimoji="0" lang="en-US" sz="1200" b="0" i="0" u="none" strike="noStrike" kern="1200" baseline="0" dirty="0" smtClean="0">
                          <a:solidFill>
                            <a:schemeClr val="dk1"/>
                          </a:solidFill>
                          <a:latin typeface="Arial" panose="020B0604020202020204" pitchFamily="34" charset="0"/>
                          <a:ea typeface="+mn-ea"/>
                          <a:cs typeface="Arial" panose="020B0604020202020204" pitchFamily="34" charset="0"/>
                        </a:rPr>
                        <a:t>9-10 marks.</a:t>
                      </a:r>
                    </a:p>
                    <a:p>
                      <a:r>
                        <a:rPr kumimoji="0" lang="en-GB" sz="1200" b="0" i="0" u="none" strike="noStrike" kern="1200" baseline="0" dirty="0" smtClean="0">
                          <a:solidFill>
                            <a:schemeClr val="dk1"/>
                          </a:solidFill>
                          <a:latin typeface="Arial" panose="020B0604020202020204" pitchFamily="34" charset="0"/>
                          <a:ea typeface="+mn-ea"/>
                          <a:cs typeface="Arial" panose="020B0604020202020204" pitchFamily="34" charset="0"/>
                        </a:rPr>
                        <a:t>Evaluation must be present </a:t>
                      </a:r>
                      <a:r>
                        <a:rPr kumimoji="0" lang="en-US" sz="1200" b="0" i="0" u="none" strike="noStrike" kern="1200" baseline="0" dirty="0" smtClean="0">
                          <a:solidFill>
                            <a:schemeClr val="dk1"/>
                          </a:solidFill>
                          <a:latin typeface="Arial" panose="020B0604020202020204" pitchFamily="34" charset="0"/>
                          <a:ea typeface="+mn-ea"/>
                          <a:cs typeface="Arial" panose="020B0604020202020204" pitchFamily="34" charset="0"/>
                        </a:rPr>
                        <a:t>and in context on both </a:t>
                      </a:r>
                      <a:r>
                        <a:rPr kumimoji="0" lang="en-GB" sz="1200" b="0" i="0" u="none" strike="noStrike" kern="1200" baseline="0" dirty="0" smtClean="0">
                          <a:solidFill>
                            <a:schemeClr val="dk1"/>
                          </a:solidFill>
                          <a:latin typeface="Arial" panose="020B0604020202020204" pitchFamily="34" charset="0"/>
                          <a:ea typeface="+mn-ea"/>
                          <a:cs typeface="Arial" panose="020B0604020202020204" pitchFamily="34" charset="0"/>
                        </a:rPr>
                        <a:t>sides to illustrate</a:t>
                      </a:r>
                    </a:p>
                    <a:p>
                      <a:r>
                        <a:rPr kumimoji="0" lang="en-US" sz="1200" b="1" i="0" u="none" strike="noStrike" kern="1200" baseline="0" dirty="0" smtClean="0">
                          <a:solidFill>
                            <a:schemeClr val="dk1"/>
                          </a:solidFill>
                          <a:latin typeface="Arial" panose="020B0604020202020204" pitchFamily="34" charset="0"/>
                          <a:ea typeface="+mn-ea"/>
                          <a:cs typeface="Arial" panose="020B0604020202020204" pitchFamily="34" charset="0"/>
                        </a:rPr>
                        <a:t>High Level 4: </a:t>
                      </a:r>
                      <a:r>
                        <a:rPr kumimoji="0" lang="en-US" sz="1200" b="0" i="0" u="none" strike="noStrike" kern="1200" baseline="0" dirty="0" smtClean="0">
                          <a:solidFill>
                            <a:schemeClr val="dk1"/>
                          </a:solidFill>
                          <a:latin typeface="Arial" panose="020B0604020202020204" pitchFamily="34" charset="0"/>
                          <a:ea typeface="+mn-ea"/>
                          <a:cs typeface="Arial" panose="020B0604020202020204" pitchFamily="34" charset="0"/>
                        </a:rPr>
                        <a:t>11-12 marks.</a:t>
                      </a:r>
                    </a:p>
                    <a:p>
                      <a:r>
                        <a:rPr kumimoji="0" lang="en-US" sz="1200" b="0" i="0" u="none" strike="noStrike" kern="1200" baseline="0" dirty="0" smtClean="0">
                          <a:solidFill>
                            <a:schemeClr val="dk1"/>
                          </a:solidFill>
                          <a:latin typeface="Arial" panose="020B0604020202020204" pitchFamily="34" charset="0"/>
                          <a:ea typeface="+mn-ea"/>
                          <a:cs typeface="Arial" panose="020B0604020202020204" pitchFamily="34" charset="0"/>
                        </a:rPr>
                        <a:t>Evaluation is developed to show a </a:t>
                      </a:r>
                      <a:r>
                        <a:rPr kumimoji="0" lang="en-GB" sz="1200" b="0" i="0" u="none" strike="noStrike" kern="1200" baseline="0" dirty="0" smtClean="0">
                          <a:solidFill>
                            <a:schemeClr val="dk1"/>
                          </a:solidFill>
                          <a:latin typeface="Arial" panose="020B0604020202020204" pitchFamily="34" charset="0"/>
                          <a:ea typeface="+mn-ea"/>
                          <a:cs typeface="Arial" panose="020B0604020202020204" pitchFamily="34" charset="0"/>
                        </a:rPr>
                        <a:t>candidate’s real perceptiveness.</a:t>
                      </a:r>
                    </a:p>
                    <a:p>
                      <a:r>
                        <a:rPr kumimoji="0" lang="en-GB" sz="1200" b="0" i="0" u="none" strike="noStrike" kern="1200" baseline="0" dirty="0" smtClean="0">
                          <a:solidFill>
                            <a:schemeClr val="dk1"/>
                          </a:solidFill>
                          <a:latin typeface="Arial" panose="020B0604020202020204" pitchFamily="34" charset="0"/>
                          <a:ea typeface="+mn-ea"/>
                          <a:cs typeface="Arial" panose="020B0604020202020204" pitchFamily="34" charset="0"/>
                        </a:rPr>
                        <a:t>Several strands may be </a:t>
                      </a:r>
                      <a:r>
                        <a:rPr kumimoji="0" lang="en-US" sz="1200" b="0" i="0" u="none" strike="noStrike" kern="1200" baseline="0" dirty="0" smtClean="0">
                          <a:solidFill>
                            <a:schemeClr val="dk1"/>
                          </a:solidFill>
                          <a:latin typeface="Arial" panose="020B0604020202020204" pitchFamily="34" charset="0"/>
                          <a:ea typeface="+mn-ea"/>
                          <a:cs typeface="Arial" panose="020B0604020202020204" pitchFamily="34" charset="0"/>
                        </a:rPr>
                        <a:t>developed: the answer is clear, coherent and articulate, leading to </a:t>
                      </a:r>
                      <a:r>
                        <a:rPr kumimoji="0" lang="en-GB" sz="1200" b="0" i="0" u="none" strike="noStrike" kern="1200" baseline="0" dirty="0" smtClean="0">
                          <a:solidFill>
                            <a:schemeClr val="dk1"/>
                          </a:solidFill>
                          <a:latin typeface="Arial" panose="020B0604020202020204" pitchFamily="34" charset="0"/>
                          <a:ea typeface="+mn-ea"/>
                          <a:cs typeface="Arial" panose="020B0604020202020204" pitchFamily="34" charset="0"/>
                        </a:rPr>
                        <a:t>a convincing conclusion.</a:t>
                      </a:r>
                    </a:p>
                    <a:p>
                      <a:r>
                        <a:rPr kumimoji="0" lang="en-US" sz="1200" b="1" i="0" u="none" strike="noStrike" kern="1200" baseline="0" dirty="0" smtClean="0">
                          <a:solidFill>
                            <a:schemeClr val="dk1"/>
                          </a:solidFill>
                          <a:latin typeface="Arial" panose="020B0604020202020204" pitchFamily="34" charset="0"/>
                          <a:ea typeface="+mn-ea"/>
                          <a:cs typeface="Arial" panose="020B0604020202020204" pitchFamily="34" charset="0"/>
                        </a:rPr>
                        <a:t>N.B. if evaluation not in</a:t>
                      </a:r>
                    </a:p>
                    <a:p>
                      <a:r>
                        <a:rPr kumimoji="0" lang="en-US" sz="1200" b="1" i="0" u="none" strike="noStrike" kern="1200" baseline="0" dirty="0" smtClean="0">
                          <a:solidFill>
                            <a:schemeClr val="dk1"/>
                          </a:solidFill>
                          <a:latin typeface="Arial" panose="020B0604020202020204" pitchFamily="34" charset="0"/>
                          <a:ea typeface="+mn-ea"/>
                          <a:cs typeface="Arial" panose="020B0604020202020204" pitchFamily="34" charset="0"/>
                        </a:rPr>
                        <a:t>context, limit to Level 3.</a:t>
                      </a:r>
                      <a:endParaRPr lang="en-GB" sz="1200" dirty="0">
                        <a:latin typeface="Arial" panose="020B0604020202020204" pitchFamily="34" charset="0"/>
                        <a:cs typeface="Arial" panose="020B0604020202020204" pitchFamily="34" charset="0"/>
                      </a:endParaRPr>
                    </a:p>
                  </a:txBody>
                  <a:tcPr/>
                </a:tc>
                <a:tc>
                  <a:txBody>
                    <a:bodyPr/>
                    <a:lstStyle/>
                    <a:p>
                      <a:r>
                        <a:rPr kumimoji="0" lang="en-GB" sz="1200" b="0" i="0" u="none" strike="noStrike" kern="1200" baseline="0" dirty="0" smtClean="0">
                          <a:solidFill>
                            <a:schemeClr val="dk1"/>
                          </a:solidFill>
                          <a:latin typeface="Arial" panose="020B0604020202020204" pitchFamily="34" charset="0"/>
                          <a:ea typeface="+mn-ea"/>
                          <a:cs typeface="Arial" panose="020B0604020202020204" pitchFamily="34" charset="0"/>
                        </a:rPr>
                        <a:t>e.g. Whilst market mapping </a:t>
                      </a:r>
                      <a:r>
                        <a:rPr kumimoji="0" lang="en-US" sz="1200" b="0" i="0" u="none" strike="noStrike" kern="1200" baseline="0" dirty="0" smtClean="0">
                          <a:solidFill>
                            <a:schemeClr val="dk1"/>
                          </a:solidFill>
                          <a:latin typeface="Arial" panose="020B0604020202020204" pitchFamily="34" charset="0"/>
                          <a:ea typeface="+mn-ea"/>
                          <a:cs typeface="Arial" panose="020B0604020202020204" pitchFamily="34" charset="0"/>
                        </a:rPr>
                        <a:t>may identify a potential gap in </a:t>
                      </a:r>
                      <a:r>
                        <a:rPr kumimoji="0" lang="en-GB" sz="1200" b="0" i="0" u="none" strike="noStrike" kern="1200" baseline="0" dirty="0" smtClean="0">
                          <a:solidFill>
                            <a:schemeClr val="dk1"/>
                          </a:solidFill>
                          <a:latin typeface="Arial" panose="020B0604020202020204" pitchFamily="34" charset="0"/>
                          <a:ea typeface="+mn-ea"/>
                          <a:cs typeface="Arial" panose="020B0604020202020204" pitchFamily="34" charset="0"/>
                        </a:rPr>
                        <a:t>the market place, market research may identify good </a:t>
                      </a:r>
                      <a:r>
                        <a:rPr kumimoji="0" lang="en-US" sz="1200" b="0" i="0" u="none" strike="noStrike" kern="1200" baseline="0" dirty="0" smtClean="0">
                          <a:solidFill>
                            <a:schemeClr val="dk1"/>
                          </a:solidFill>
                          <a:latin typeface="Arial" panose="020B0604020202020204" pitchFamily="34" charset="0"/>
                          <a:ea typeface="+mn-ea"/>
                          <a:cs typeface="Arial" panose="020B0604020202020204" pitchFamily="34" charset="0"/>
                        </a:rPr>
                        <a:t>reasons why customers do not want to buy a particular </a:t>
                      </a:r>
                      <a:r>
                        <a:rPr kumimoji="0" lang="en-GB" sz="1200" b="0" i="0" u="none" strike="noStrike" kern="1200" baseline="0" dirty="0" smtClean="0">
                          <a:solidFill>
                            <a:schemeClr val="dk1"/>
                          </a:solidFill>
                          <a:latin typeface="Arial" panose="020B0604020202020204" pitchFamily="34" charset="0"/>
                          <a:ea typeface="+mn-ea"/>
                          <a:cs typeface="Arial" panose="020B0604020202020204" pitchFamily="34" charset="0"/>
                        </a:rPr>
                        <a:t>product. </a:t>
                      </a:r>
                      <a:r>
                        <a:rPr kumimoji="0" lang="en-GB" sz="1200" b="0" i="0" u="none" strike="noStrike" kern="1200" baseline="0" dirty="0" err="1" smtClean="0">
                          <a:solidFill>
                            <a:schemeClr val="dk1"/>
                          </a:solidFill>
                          <a:latin typeface="Arial" panose="020B0604020202020204" pitchFamily="34" charset="0"/>
                          <a:ea typeface="+mn-ea"/>
                          <a:cs typeface="Arial" panose="020B0604020202020204" pitchFamily="34" charset="0"/>
                        </a:rPr>
                        <a:t>Magatte</a:t>
                      </a:r>
                      <a:r>
                        <a:rPr kumimoji="0" lang="en-GB" sz="1200" b="0" i="0" u="none" strike="noStrike" kern="1200" baseline="0" dirty="0" smtClean="0">
                          <a:solidFill>
                            <a:schemeClr val="dk1"/>
                          </a:solidFill>
                          <a:latin typeface="Arial" panose="020B0604020202020204" pitchFamily="34" charset="0"/>
                          <a:ea typeface="+mn-ea"/>
                          <a:cs typeface="Arial" panose="020B0604020202020204" pitchFamily="34" charset="0"/>
                        </a:rPr>
                        <a:t> needs to </a:t>
                      </a:r>
                      <a:r>
                        <a:rPr kumimoji="0" lang="en-US" sz="1200" b="0" i="0" u="none" strike="noStrike" kern="1200" baseline="0" dirty="0" smtClean="0">
                          <a:solidFill>
                            <a:schemeClr val="dk1"/>
                          </a:solidFill>
                          <a:latin typeface="Arial" panose="020B0604020202020204" pitchFamily="34" charset="0"/>
                          <a:ea typeface="+mn-ea"/>
                          <a:cs typeface="Arial" panose="020B0604020202020204" pitchFamily="34" charset="0"/>
                        </a:rPr>
                        <a:t>confirm whether there is really a gap in the market or no real </a:t>
                      </a:r>
                      <a:r>
                        <a:rPr kumimoji="0" lang="en-GB" sz="1200" b="0" i="0" u="none" strike="noStrike" kern="1200" baseline="0" dirty="0" smtClean="0">
                          <a:solidFill>
                            <a:schemeClr val="dk1"/>
                          </a:solidFill>
                          <a:latin typeface="Arial" panose="020B0604020202020204" pitchFamily="34" charset="0"/>
                          <a:ea typeface="+mn-ea"/>
                          <a:cs typeface="Arial" panose="020B0604020202020204" pitchFamily="34" charset="0"/>
                        </a:rPr>
                        <a:t>demand.</a:t>
                      </a:r>
                    </a:p>
                    <a:p>
                      <a:r>
                        <a:rPr kumimoji="0" lang="en-GB" sz="1200" b="0" i="0" u="none" strike="noStrike" kern="1200" baseline="0" dirty="0" smtClean="0">
                          <a:solidFill>
                            <a:schemeClr val="dk1"/>
                          </a:solidFill>
                          <a:latin typeface="Arial" panose="020B0604020202020204" pitchFamily="34" charset="0"/>
                          <a:ea typeface="+mn-ea"/>
                          <a:cs typeface="Arial" panose="020B0604020202020204" pitchFamily="34" charset="0"/>
                        </a:rPr>
                        <a:t>e.g. However, market mapping needs to be confirmed with additional market research which could </a:t>
                      </a:r>
                      <a:r>
                        <a:rPr kumimoji="0" lang="en-US" sz="1200" b="0" i="0" u="none" strike="noStrike" kern="1200" baseline="0" dirty="0" smtClean="0">
                          <a:solidFill>
                            <a:schemeClr val="dk1"/>
                          </a:solidFill>
                          <a:latin typeface="Arial" panose="020B0604020202020204" pitchFamily="34" charset="0"/>
                          <a:ea typeface="+mn-ea"/>
                          <a:cs typeface="Arial" panose="020B0604020202020204" pitchFamily="34" charset="0"/>
                        </a:rPr>
                        <a:t>be expensive for a new company like </a:t>
                      </a:r>
                      <a:r>
                        <a:rPr kumimoji="0" lang="en-US" sz="1200" b="0" i="1" u="none" strike="noStrike" kern="1200" baseline="0" dirty="0" smtClean="0">
                          <a:solidFill>
                            <a:schemeClr val="dk1"/>
                          </a:solidFill>
                          <a:latin typeface="Arial" panose="020B0604020202020204" pitchFamily="34" charset="0"/>
                          <a:ea typeface="+mn-ea"/>
                          <a:cs typeface="Arial" panose="020B0604020202020204" pitchFamily="34" charset="0"/>
                        </a:rPr>
                        <a:t>Tiossan </a:t>
                      </a:r>
                      <a:r>
                        <a:rPr kumimoji="0" lang="en-US" sz="1200" b="0" i="0" u="none" strike="noStrike" kern="1200" baseline="0" dirty="0" smtClean="0">
                          <a:solidFill>
                            <a:schemeClr val="dk1"/>
                          </a:solidFill>
                          <a:latin typeface="Arial" panose="020B0604020202020204" pitchFamily="34" charset="0"/>
                          <a:ea typeface="+mn-ea"/>
                          <a:cs typeface="Arial" panose="020B0604020202020204" pitchFamily="34" charset="0"/>
                        </a:rPr>
                        <a:t>and may</a:t>
                      </a:r>
                    </a:p>
                    <a:p>
                      <a:r>
                        <a:rPr kumimoji="0" lang="en-GB" sz="1200" b="0" i="0" u="none" strike="noStrike" kern="1200" baseline="0" dirty="0" smtClean="0">
                          <a:solidFill>
                            <a:schemeClr val="dk1"/>
                          </a:solidFill>
                          <a:latin typeface="Arial" panose="020B0604020202020204" pitchFamily="34" charset="0"/>
                          <a:ea typeface="+mn-ea"/>
                          <a:cs typeface="Arial" panose="020B0604020202020204" pitchFamily="34" charset="0"/>
                        </a:rPr>
                        <a:t>take up valuable resources </a:t>
                      </a:r>
                      <a:r>
                        <a:rPr kumimoji="0" lang="en-US" sz="1200" b="0" i="0" u="none" strike="noStrike" kern="1200" baseline="0" dirty="0" smtClean="0">
                          <a:solidFill>
                            <a:schemeClr val="dk1"/>
                          </a:solidFill>
                          <a:latin typeface="Arial" panose="020B0604020202020204" pitchFamily="34" charset="0"/>
                          <a:ea typeface="+mn-ea"/>
                          <a:cs typeface="Arial" panose="020B0604020202020204" pitchFamily="34" charset="0"/>
                        </a:rPr>
                        <a:t>that could be used to develop </a:t>
                      </a:r>
                      <a:r>
                        <a:rPr kumimoji="0" lang="en-GB" sz="1200" b="0" i="0" u="none" strike="noStrike" kern="1200" baseline="0" dirty="0" smtClean="0">
                          <a:solidFill>
                            <a:schemeClr val="dk1"/>
                          </a:solidFill>
                          <a:latin typeface="Arial" panose="020B0604020202020204" pitchFamily="34" charset="0"/>
                          <a:ea typeface="+mn-ea"/>
                          <a:cs typeface="Arial" panose="020B0604020202020204" pitchFamily="34" charset="0"/>
                        </a:rPr>
                        <a:t>more products.</a:t>
                      </a:r>
                    </a:p>
                    <a:p>
                      <a:r>
                        <a:rPr kumimoji="0" lang="en-US" sz="1200" b="0" i="0" u="none" strike="noStrike" kern="1200" baseline="0" dirty="0" smtClean="0">
                          <a:solidFill>
                            <a:schemeClr val="dk1"/>
                          </a:solidFill>
                          <a:latin typeface="Arial" panose="020B0604020202020204" pitchFamily="34" charset="0"/>
                          <a:ea typeface="+mn-ea"/>
                          <a:cs typeface="Arial" panose="020B0604020202020204" pitchFamily="34" charset="0"/>
                        </a:rPr>
                        <a:t>e.g. the criteria used for market mapping are likely to </a:t>
                      </a:r>
                      <a:r>
                        <a:rPr kumimoji="0" lang="en-GB" sz="1200" b="0" i="0" u="none" strike="noStrike" kern="1200" baseline="0" dirty="0" smtClean="0">
                          <a:solidFill>
                            <a:schemeClr val="dk1"/>
                          </a:solidFill>
                          <a:latin typeface="Arial" panose="020B0604020202020204" pitchFamily="34" charset="0"/>
                          <a:ea typeface="+mn-ea"/>
                          <a:cs typeface="Arial" panose="020B0604020202020204" pitchFamily="34" charset="0"/>
                        </a:rPr>
                        <a:t>be subjective thus rendering conclusions potentially Inaccurate</a:t>
                      </a:r>
                      <a:endParaRPr lang="en-GB" sz="1200" dirty="0">
                        <a:latin typeface="Arial" panose="020B0604020202020204" pitchFamily="34" charset="0"/>
                        <a:cs typeface="Arial" panose="020B0604020202020204" pitchFamily="34" charset="0"/>
                      </a:endParaRPr>
                    </a:p>
                  </a:txBody>
                  <a:tcPr/>
                </a:tc>
              </a:tr>
            </a:tbl>
          </a:graphicData>
        </a:graphic>
      </p:graphicFrame>
      <p:sp>
        <p:nvSpPr>
          <p:cNvPr id="8" name="TextBox 7">
            <a:hlinkClick r:id="rId3" action="ppaction://hlinkfile"/>
          </p:cNvPr>
          <p:cNvSpPr txBox="1"/>
          <p:nvPr/>
        </p:nvSpPr>
        <p:spPr>
          <a:xfrm>
            <a:off x="8388424" y="1075383"/>
            <a:ext cx="529312" cy="769441"/>
          </a:xfrm>
          <a:prstGeom prst="rect">
            <a:avLst/>
          </a:prstGeom>
          <a:noFill/>
        </p:spPr>
        <p:txBody>
          <a:bodyPr wrap="none" rtlCol="0">
            <a:spAutoFit/>
          </a:bodyPr>
          <a:lstStyle/>
          <a:p>
            <a:r>
              <a:rPr lang="en-GB" sz="4400" b="1" dirty="0" smtClean="0">
                <a:solidFill>
                  <a:srgbClr val="FF0000"/>
                </a:solidFill>
              </a:rPr>
              <a:t>?</a:t>
            </a:r>
            <a:endParaRPr lang="en-GB" sz="2400" b="1" dirty="0">
              <a:solidFill>
                <a:srgbClr val="FF0000"/>
              </a:solidFill>
            </a:endParaRPr>
          </a:p>
        </p:txBody>
      </p:sp>
    </p:spTree>
    <p:extLst>
      <p:ext uri="{BB962C8B-B14F-4D97-AF65-F5344CB8AC3E}">
        <p14:creationId xmlns:p14="http://schemas.microsoft.com/office/powerpoint/2010/main" val="2678159001"/>
      </p:ext>
    </p:extLst>
  </p:cSld>
  <p:clrMapOvr>
    <a:masterClrMapping/>
  </p:clrMapOvr>
  <p:transition advClick="0"/>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66235"/>
            <a:ext cx="8568952" cy="5324535"/>
          </a:xfrm>
          <a:prstGeom prst="rect">
            <a:avLst/>
          </a:prstGeom>
        </p:spPr>
        <p:txBody>
          <a:bodyPr wrap="square">
            <a:spAutoFit/>
          </a:bodyPr>
          <a:lstStyle/>
          <a:p>
            <a:pPr>
              <a:buClr>
                <a:schemeClr val="accent6">
                  <a:lumMod val="50000"/>
                </a:schemeClr>
              </a:buClr>
            </a:pPr>
            <a:r>
              <a:rPr lang="en-US" sz="2000" b="1" dirty="0">
                <a:solidFill>
                  <a:srgbClr val="FF0000"/>
                </a:solidFill>
              </a:rPr>
              <a:t>Evidence A Hummingbird Bakery</a:t>
            </a:r>
          </a:p>
          <a:p>
            <a:pPr marL="347663" indent="-347663">
              <a:buClr>
                <a:schemeClr val="accent6">
                  <a:lumMod val="50000"/>
                </a:schemeClr>
              </a:buClr>
              <a:buFont typeface="Wingdings 3" panose="05040102010807070707" pitchFamily="18" charset="2"/>
              <a:buChar char=""/>
            </a:pPr>
            <a:r>
              <a:rPr lang="en-US" sz="2000" dirty="0">
                <a:solidFill>
                  <a:srgbClr val="FF0000"/>
                </a:solidFill>
              </a:rPr>
              <a:t>Tarek Malouf wanted to create a </a:t>
            </a:r>
            <a:r>
              <a:rPr lang="en-US" sz="2000" dirty="0" smtClean="0">
                <a:solidFill>
                  <a:srgbClr val="FF0000"/>
                </a:solidFill>
              </a:rPr>
              <a:t>bakery unlike </a:t>
            </a:r>
            <a:r>
              <a:rPr lang="en-US" sz="2000" dirty="0">
                <a:solidFill>
                  <a:srgbClr val="FF0000"/>
                </a:solidFill>
              </a:rPr>
              <a:t>any other in the UK. With a focus </a:t>
            </a:r>
            <a:r>
              <a:rPr lang="en-US" sz="2000" dirty="0" smtClean="0">
                <a:solidFill>
                  <a:srgbClr val="FF0000"/>
                </a:solidFill>
              </a:rPr>
              <a:t>on cake-making </a:t>
            </a:r>
            <a:r>
              <a:rPr lang="en-US" sz="2000" dirty="0">
                <a:solidFill>
                  <a:srgbClr val="FF0000"/>
                </a:solidFill>
              </a:rPr>
              <a:t>rather than bread-baking, </a:t>
            </a:r>
            <a:r>
              <a:rPr lang="en-US" sz="2000" dirty="0" smtClean="0">
                <a:solidFill>
                  <a:srgbClr val="FF0000"/>
                </a:solidFill>
              </a:rPr>
              <a:t>Tarek believed </a:t>
            </a:r>
            <a:r>
              <a:rPr lang="en-US" sz="2000" dirty="0">
                <a:solidFill>
                  <a:srgbClr val="FF0000"/>
                </a:solidFill>
              </a:rPr>
              <a:t>he had found a clear gap in </a:t>
            </a:r>
            <a:r>
              <a:rPr lang="en-US" sz="2000" dirty="0" smtClean="0">
                <a:solidFill>
                  <a:srgbClr val="FF0000"/>
                </a:solidFill>
              </a:rPr>
              <a:t>the market</a:t>
            </a:r>
            <a:r>
              <a:rPr lang="en-US" sz="2000" dirty="0">
                <a:solidFill>
                  <a:srgbClr val="FF0000"/>
                </a:solidFill>
              </a:rPr>
              <a:t>. He opened his first </a:t>
            </a:r>
            <a:r>
              <a:rPr lang="en-US" sz="2000" dirty="0" smtClean="0">
                <a:solidFill>
                  <a:srgbClr val="FF0000"/>
                </a:solidFill>
              </a:rPr>
              <a:t>Hummingbird Bakery </a:t>
            </a:r>
            <a:r>
              <a:rPr lang="en-US" sz="2000" dirty="0">
                <a:solidFill>
                  <a:srgbClr val="FF0000"/>
                </a:solidFill>
              </a:rPr>
              <a:t>as a private limited company </a:t>
            </a:r>
            <a:r>
              <a:rPr lang="en-US" sz="2000" dirty="0" smtClean="0">
                <a:solidFill>
                  <a:srgbClr val="FF0000"/>
                </a:solidFill>
              </a:rPr>
              <a:t>in </a:t>
            </a:r>
            <a:r>
              <a:rPr lang="en-US" sz="2000" dirty="0" err="1" smtClean="0">
                <a:solidFill>
                  <a:srgbClr val="FF0000"/>
                </a:solidFill>
              </a:rPr>
              <a:t>Notting</a:t>
            </a:r>
            <a:r>
              <a:rPr lang="en-US" sz="2000" dirty="0" smtClean="0">
                <a:solidFill>
                  <a:srgbClr val="FF0000"/>
                </a:solidFill>
              </a:rPr>
              <a:t> </a:t>
            </a:r>
            <a:r>
              <a:rPr lang="en-US" sz="2000" dirty="0">
                <a:solidFill>
                  <a:srgbClr val="FF0000"/>
                </a:solidFill>
              </a:rPr>
              <a:t>Hill in 2004 with one other director.</a:t>
            </a:r>
          </a:p>
          <a:p>
            <a:pPr marL="347663" indent="-347663">
              <a:buClr>
                <a:schemeClr val="accent6">
                  <a:lumMod val="50000"/>
                </a:schemeClr>
              </a:buClr>
              <a:buFont typeface="Wingdings 3" panose="05040102010807070707" pitchFamily="18" charset="2"/>
              <a:buChar char=""/>
            </a:pPr>
            <a:r>
              <a:rPr lang="en-US" sz="2000" dirty="0">
                <a:solidFill>
                  <a:srgbClr val="FF0000"/>
                </a:solidFill>
              </a:rPr>
              <a:t>Since then a further four branches </a:t>
            </a:r>
            <a:r>
              <a:rPr lang="en-US" sz="2000" dirty="0" smtClean="0">
                <a:solidFill>
                  <a:srgbClr val="FF0000"/>
                </a:solidFill>
              </a:rPr>
              <a:t>have opened </a:t>
            </a:r>
            <a:r>
              <a:rPr lang="en-US" sz="2000" dirty="0">
                <a:solidFill>
                  <a:srgbClr val="FF0000"/>
                </a:solidFill>
              </a:rPr>
              <a:t>across </a:t>
            </a:r>
            <a:r>
              <a:rPr lang="en-US" sz="2000" dirty="0" smtClean="0">
                <a:solidFill>
                  <a:srgbClr val="FF0000"/>
                </a:solidFill>
              </a:rPr>
              <a:t>London. Tarek’s </a:t>
            </a:r>
            <a:r>
              <a:rPr lang="en-US" sz="2000" dirty="0">
                <a:solidFill>
                  <a:srgbClr val="FF0000"/>
                </a:solidFill>
              </a:rPr>
              <a:t>vision for the bakery was to be authentically American in </a:t>
            </a:r>
            <a:r>
              <a:rPr lang="en-US" sz="2000" dirty="0" err="1">
                <a:solidFill>
                  <a:srgbClr val="FF0000"/>
                </a:solidFill>
              </a:rPr>
              <a:t>flavour</a:t>
            </a:r>
            <a:r>
              <a:rPr lang="en-US" sz="2000" dirty="0">
                <a:solidFill>
                  <a:srgbClr val="FF0000"/>
                </a:solidFill>
              </a:rPr>
              <a:t> and style. </a:t>
            </a:r>
            <a:r>
              <a:rPr lang="en-US" sz="2000" dirty="0" smtClean="0">
                <a:solidFill>
                  <a:srgbClr val="FF0000"/>
                </a:solidFill>
              </a:rPr>
              <a:t>This love </a:t>
            </a:r>
            <a:r>
              <a:rPr lang="en-US" sz="2000" dirty="0">
                <a:solidFill>
                  <a:srgbClr val="FF0000"/>
                </a:solidFill>
              </a:rPr>
              <a:t>of American baking is something that many UK and international customers share.</a:t>
            </a:r>
          </a:p>
          <a:p>
            <a:pPr marL="347663" indent="-347663">
              <a:buClr>
                <a:schemeClr val="accent6">
                  <a:lumMod val="50000"/>
                </a:schemeClr>
              </a:buClr>
              <a:buFont typeface="Wingdings 3" panose="05040102010807070707" pitchFamily="18" charset="2"/>
              <a:buChar char=""/>
            </a:pPr>
            <a:r>
              <a:rPr lang="en-US" sz="2000" dirty="0">
                <a:solidFill>
                  <a:srgbClr val="FF0000"/>
                </a:solidFill>
              </a:rPr>
              <a:t>Today the bakery sells an average of 22,000 cupcakes per week and has become a </a:t>
            </a:r>
            <a:r>
              <a:rPr lang="en-US" sz="2000" dirty="0" smtClean="0">
                <a:solidFill>
                  <a:srgbClr val="FF0000"/>
                </a:solidFill>
              </a:rPr>
              <a:t>highly celebrated </a:t>
            </a:r>
            <a:r>
              <a:rPr lang="en-US" sz="2000" dirty="0">
                <a:solidFill>
                  <a:srgbClr val="FF0000"/>
                </a:solidFill>
              </a:rPr>
              <a:t>and </a:t>
            </a:r>
            <a:r>
              <a:rPr lang="en-US" sz="2000" dirty="0" err="1">
                <a:solidFill>
                  <a:srgbClr val="FF0000"/>
                </a:solidFill>
              </a:rPr>
              <a:t>recognisable</a:t>
            </a:r>
            <a:r>
              <a:rPr lang="en-US" sz="2000" dirty="0">
                <a:solidFill>
                  <a:srgbClr val="FF0000"/>
                </a:solidFill>
              </a:rPr>
              <a:t> high street brand.</a:t>
            </a:r>
          </a:p>
          <a:p>
            <a:pPr marL="347663" indent="-347663">
              <a:buClr>
                <a:schemeClr val="accent6">
                  <a:lumMod val="50000"/>
                </a:schemeClr>
              </a:buClr>
              <a:buFont typeface="Wingdings 3" panose="05040102010807070707" pitchFamily="18" charset="2"/>
              <a:buChar char=""/>
            </a:pPr>
            <a:r>
              <a:rPr lang="en-US" sz="2000" dirty="0">
                <a:solidFill>
                  <a:srgbClr val="FF0000"/>
                </a:solidFill>
              </a:rPr>
              <a:t>One of the key factors in Hummingbird Bakery’s success has been its belief </a:t>
            </a:r>
            <a:r>
              <a:rPr lang="en-US" sz="2000" dirty="0" smtClean="0">
                <a:solidFill>
                  <a:srgbClr val="FF0000"/>
                </a:solidFill>
              </a:rPr>
              <a:t>that cakes </a:t>
            </a:r>
            <a:r>
              <a:rPr lang="en-US" sz="2000" dirty="0">
                <a:solidFill>
                  <a:srgbClr val="FF0000"/>
                </a:solidFill>
              </a:rPr>
              <a:t>taste best when they have been freshly baked using the same ingredients </a:t>
            </a:r>
            <a:r>
              <a:rPr lang="en-US" sz="2000" dirty="0" smtClean="0">
                <a:solidFill>
                  <a:srgbClr val="FF0000"/>
                </a:solidFill>
              </a:rPr>
              <a:t>and techniques </a:t>
            </a:r>
            <a:r>
              <a:rPr lang="en-US" sz="2000" dirty="0">
                <a:solidFill>
                  <a:srgbClr val="FF0000"/>
                </a:solidFill>
              </a:rPr>
              <a:t>as those used in home-baking. For this reason, every Hummingbird </a:t>
            </a:r>
            <a:r>
              <a:rPr lang="en-US" sz="2000" dirty="0" smtClean="0">
                <a:solidFill>
                  <a:srgbClr val="FF0000"/>
                </a:solidFill>
              </a:rPr>
              <a:t>Bakery branch </a:t>
            </a:r>
            <a:r>
              <a:rPr lang="en-US" sz="2000" dirty="0">
                <a:solidFill>
                  <a:srgbClr val="FF0000"/>
                </a:solidFill>
              </a:rPr>
              <a:t>has its own kitchen and team of resident expert bakers and cake decorators</a:t>
            </a:r>
            <a:r>
              <a:rPr lang="en-US" sz="2000" dirty="0" smtClean="0">
                <a:solidFill>
                  <a:srgbClr val="FF0000"/>
                </a:solidFill>
              </a:rPr>
              <a:t>.</a:t>
            </a:r>
            <a:endParaRPr lang="en-US" sz="2000" dirty="0">
              <a:solidFill>
                <a:srgbClr val="FF0000"/>
              </a:solidFill>
            </a:endParaRPr>
          </a:p>
        </p:txBody>
      </p:sp>
      <p:sp>
        <p:nvSpPr>
          <p:cNvPr id="6" name="Title 1"/>
          <p:cNvSpPr>
            <a:spLocks noGrp="1"/>
          </p:cNvSpPr>
          <p:nvPr>
            <p:ph type="title"/>
          </p:nvPr>
        </p:nvSpPr>
        <p:spPr>
          <a:xfrm>
            <a:off x="35496" y="72008"/>
            <a:ext cx="7704856" cy="548680"/>
          </a:xfrm>
        </p:spPr>
        <p:txBody>
          <a:bodyPr>
            <a:noAutofit/>
          </a:bodyPr>
          <a:lstStyle/>
          <a:p>
            <a:r>
              <a:rPr lang="en-GB" sz="3600" dirty="0"/>
              <a:t>9 – Exam Questions </a:t>
            </a:r>
            <a:r>
              <a:rPr lang="en-GB" sz="3600" dirty="0" smtClean="0"/>
              <a:t>2015 </a:t>
            </a:r>
            <a:r>
              <a:rPr lang="en-GB" sz="3600" dirty="0"/>
              <a:t>- January</a:t>
            </a:r>
            <a:endParaRPr lang="en-GB" sz="3600" b="1" dirty="0" smtClean="0"/>
          </a:p>
        </p:txBody>
      </p:sp>
      <p:sp>
        <p:nvSpPr>
          <p:cNvPr id="8" name="TextBox 7">
            <a:hlinkClick r:id="rId3" action="ppaction://hlinkfile"/>
          </p:cNvPr>
          <p:cNvSpPr txBox="1"/>
          <p:nvPr/>
        </p:nvSpPr>
        <p:spPr>
          <a:xfrm>
            <a:off x="8388424" y="1075383"/>
            <a:ext cx="529312" cy="769441"/>
          </a:xfrm>
          <a:prstGeom prst="rect">
            <a:avLst/>
          </a:prstGeom>
          <a:noFill/>
        </p:spPr>
        <p:txBody>
          <a:bodyPr wrap="none" rtlCol="0">
            <a:spAutoFit/>
          </a:bodyPr>
          <a:lstStyle/>
          <a:p>
            <a:r>
              <a:rPr lang="en-GB" sz="4400" b="1" dirty="0" smtClean="0">
                <a:solidFill>
                  <a:srgbClr val="FF0000"/>
                </a:solidFill>
              </a:rPr>
              <a:t>?</a:t>
            </a:r>
            <a:endParaRPr lang="en-GB" sz="2400" b="1" dirty="0">
              <a:solidFill>
                <a:srgbClr val="FF0000"/>
              </a:solidFill>
            </a:endParaRPr>
          </a:p>
        </p:txBody>
      </p:sp>
    </p:spTree>
    <p:extLst>
      <p:ext uri="{BB962C8B-B14F-4D97-AF65-F5344CB8AC3E}">
        <p14:creationId xmlns:p14="http://schemas.microsoft.com/office/powerpoint/2010/main" val="3197487574"/>
      </p:ext>
    </p:extLst>
  </p:cSld>
  <p:clrMapOvr>
    <a:masterClrMapping/>
  </p:clrMapOvr>
  <p:transition advClick="0"/>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66235"/>
            <a:ext cx="8568952" cy="5647700"/>
          </a:xfrm>
          <a:prstGeom prst="rect">
            <a:avLst/>
          </a:prstGeom>
        </p:spPr>
        <p:txBody>
          <a:bodyPr wrap="square">
            <a:spAutoFit/>
          </a:bodyPr>
          <a:lstStyle/>
          <a:p>
            <a:pPr marL="347663" indent="-347663">
              <a:buClr>
                <a:schemeClr val="accent6">
                  <a:lumMod val="50000"/>
                </a:schemeClr>
              </a:buClr>
              <a:buFont typeface="Wingdings 3" panose="05040102010807070707" pitchFamily="18" charset="2"/>
              <a:buChar char=""/>
            </a:pPr>
            <a:r>
              <a:rPr lang="en-US" sz="1900" dirty="0" smtClean="0">
                <a:solidFill>
                  <a:srgbClr val="FF0000"/>
                </a:solidFill>
              </a:rPr>
              <a:t>This </a:t>
            </a:r>
            <a:r>
              <a:rPr lang="en-US" sz="1900" dirty="0">
                <a:solidFill>
                  <a:srgbClr val="FF0000"/>
                </a:solidFill>
              </a:rPr>
              <a:t>enables them to bake to order and to only offer its customers cakes that have </a:t>
            </a:r>
            <a:r>
              <a:rPr lang="en-US" sz="1900" dirty="0" smtClean="0">
                <a:solidFill>
                  <a:srgbClr val="FF0000"/>
                </a:solidFill>
              </a:rPr>
              <a:t>been freshly </a:t>
            </a:r>
            <a:r>
              <a:rPr lang="en-US" sz="1900" dirty="0">
                <a:solidFill>
                  <a:srgbClr val="FF0000"/>
                </a:solidFill>
              </a:rPr>
              <a:t>baked the very same day.</a:t>
            </a:r>
          </a:p>
          <a:p>
            <a:pPr marL="347663" indent="-347663">
              <a:buClr>
                <a:schemeClr val="accent6">
                  <a:lumMod val="50000"/>
                </a:schemeClr>
              </a:buClr>
              <a:buFont typeface="Wingdings 3" panose="05040102010807070707" pitchFamily="18" charset="2"/>
              <a:buChar char=""/>
            </a:pPr>
            <a:r>
              <a:rPr lang="en-US" sz="1900" dirty="0">
                <a:solidFill>
                  <a:srgbClr val="FF0000"/>
                </a:solidFill>
              </a:rPr>
              <a:t>The Hummingbird Bakery is looking for growth through more locations within </a:t>
            </a:r>
            <a:r>
              <a:rPr lang="en-US" sz="1900" dirty="0" smtClean="0">
                <a:solidFill>
                  <a:srgbClr val="FF0000"/>
                </a:solidFill>
              </a:rPr>
              <a:t>London and </a:t>
            </a:r>
            <a:r>
              <a:rPr lang="en-US" sz="1900" dirty="0">
                <a:solidFill>
                  <a:srgbClr val="FF0000"/>
                </a:solidFill>
              </a:rPr>
              <a:t>around the UK. Tarek states “I never intended to open hundreds of branches </a:t>
            </a:r>
            <a:r>
              <a:rPr lang="en-US" sz="1900" dirty="0" smtClean="0">
                <a:solidFill>
                  <a:srgbClr val="FF0000"/>
                </a:solidFill>
              </a:rPr>
              <a:t>which would </a:t>
            </a:r>
            <a:r>
              <a:rPr lang="en-US" sz="1900" dirty="0">
                <a:solidFill>
                  <a:srgbClr val="FF0000"/>
                </a:solidFill>
              </a:rPr>
              <a:t>diminish the value of my product. I prefer to grow organically and open each </a:t>
            </a:r>
            <a:r>
              <a:rPr lang="en-US" sz="1900" dirty="0" smtClean="0">
                <a:solidFill>
                  <a:srgbClr val="FF0000"/>
                </a:solidFill>
              </a:rPr>
              <a:t>new branch </a:t>
            </a:r>
            <a:r>
              <a:rPr lang="en-US" sz="1900" dirty="0">
                <a:solidFill>
                  <a:srgbClr val="FF0000"/>
                </a:solidFill>
              </a:rPr>
              <a:t>with the profits of existing ones.”</a:t>
            </a:r>
          </a:p>
          <a:p>
            <a:pPr marL="347663" indent="-347663">
              <a:buClr>
                <a:schemeClr val="accent6">
                  <a:lumMod val="50000"/>
                </a:schemeClr>
              </a:buClr>
              <a:buFont typeface="Wingdings 3" panose="05040102010807070707" pitchFamily="18" charset="2"/>
              <a:buChar char=""/>
            </a:pPr>
            <a:r>
              <a:rPr lang="en-US" sz="1900" dirty="0">
                <a:solidFill>
                  <a:srgbClr val="FF0000"/>
                </a:solidFill>
              </a:rPr>
              <a:t>International franchises have helped with planned growth and Tarek was </a:t>
            </a:r>
            <a:r>
              <a:rPr lang="en-US" sz="1900" dirty="0" smtClean="0">
                <a:solidFill>
                  <a:srgbClr val="FF0000"/>
                </a:solidFill>
              </a:rPr>
              <a:t>approached by </a:t>
            </a:r>
            <a:r>
              <a:rPr lang="en-US" sz="1900" dirty="0">
                <a:solidFill>
                  <a:srgbClr val="FF0000"/>
                </a:solidFill>
              </a:rPr>
              <a:t>several people who wanted a Hummingbird Bakery franchise from the first year </a:t>
            </a:r>
            <a:r>
              <a:rPr lang="en-US" sz="1900" dirty="0" smtClean="0">
                <a:solidFill>
                  <a:srgbClr val="FF0000"/>
                </a:solidFill>
              </a:rPr>
              <a:t>of opening</a:t>
            </a:r>
            <a:r>
              <a:rPr lang="en-US" sz="1900" dirty="0">
                <a:solidFill>
                  <a:srgbClr val="FF0000"/>
                </a:solidFill>
              </a:rPr>
              <a:t>. He spent two to three years planning the franchise, as well as running </a:t>
            </a:r>
            <a:r>
              <a:rPr lang="en-US" sz="1900" dirty="0" smtClean="0">
                <a:solidFill>
                  <a:srgbClr val="FF0000"/>
                </a:solidFill>
              </a:rPr>
              <a:t>normal operations </a:t>
            </a:r>
            <a:r>
              <a:rPr lang="en-US" sz="1900" dirty="0">
                <a:solidFill>
                  <a:srgbClr val="FF0000"/>
                </a:solidFill>
              </a:rPr>
              <a:t>at the same time.</a:t>
            </a:r>
          </a:p>
          <a:p>
            <a:pPr marL="347663" indent="-347663">
              <a:buClr>
                <a:schemeClr val="accent6">
                  <a:lumMod val="50000"/>
                </a:schemeClr>
              </a:buClr>
              <a:buFont typeface="Wingdings 3" panose="05040102010807070707" pitchFamily="18" charset="2"/>
              <a:buChar char=""/>
            </a:pPr>
            <a:r>
              <a:rPr lang="en-US" sz="1900" dirty="0">
                <a:solidFill>
                  <a:srgbClr val="FF0000"/>
                </a:solidFill>
              </a:rPr>
              <a:t>“We were approached by a really good franchising company. I liked what they did </a:t>
            </a:r>
            <a:r>
              <a:rPr lang="en-US" sz="1900" dirty="0" smtClean="0">
                <a:solidFill>
                  <a:srgbClr val="FF0000"/>
                </a:solidFill>
              </a:rPr>
              <a:t>and the </a:t>
            </a:r>
            <a:r>
              <a:rPr lang="en-US" sz="1900" dirty="0">
                <a:solidFill>
                  <a:srgbClr val="FF0000"/>
                </a:solidFill>
              </a:rPr>
              <a:t>other brands they have – YO! Sushi, Gourmet Burger Kitchen and California </a:t>
            </a:r>
            <a:r>
              <a:rPr lang="en-US" sz="1900" dirty="0" smtClean="0">
                <a:solidFill>
                  <a:srgbClr val="FF0000"/>
                </a:solidFill>
              </a:rPr>
              <a:t>Pizza Kitchen </a:t>
            </a:r>
            <a:r>
              <a:rPr lang="en-US" sz="1900" dirty="0">
                <a:solidFill>
                  <a:srgbClr val="FF0000"/>
                </a:solidFill>
              </a:rPr>
              <a:t>from the US – so they obviously knew what they were doing.”</a:t>
            </a:r>
          </a:p>
          <a:p>
            <a:pPr marL="347663" indent="-347663">
              <a:buClr>
                <a:schemeClr val="accent6">
                  <a:lumMod val="50000"/>
                </a:schemeClr>
              </a:buClr>
              <a:buFont typeface="Wingdings 3" panose="05040102010807070707" pitchFamily="18" charset="2"/>
              <a:buChar char=""/>
            </a:pPr>
            <a:r>
              <a:rPr lang="en-US" sz="1900" dirty="0">
                <a:solidFill>
                  <a:srgbClr val="FF0000"/>
                </a:solidFill>
              </a:rPr>
              <a:t>The first Hummingbird Bakery franchise opened in the Dubai Mall in September </a:t>
            </a:r>
            <a:r>
              <a:rPr lang="en-US" sz="1900" dirty="0" smtClean="0">
                <a:solidFill>
                  <a:srgbClr val="FF0000"/>
                </a:solidFill>
              </a:rPr>
              <a:t>2012, with </a:t>
            </a:r>
            <a:r>
              <a:rPr lang="en-US" sz="1900" dirty="0">
                <a:solidFill>
                  <a:srgbClr val="FF0000"/>
                </a:solidFill>
              </a:rPr>
              <a:t>two further branches expected to open in Dubai in summer 2013 and winter 2013.</a:t>
            </a:r>
          </a:p>
        </p:txBody>
      </p:sp>
      <p:sp>
        <p:nvSpPr>
          <p:cNvPr id="6" name="Title 1"/>
          <p:cNvSpPr>
            <a:spLocks noGrp="1"/>
          </p:cNvSpPr>
          <p:nvPr>
            <p:ph type="title"/>
          </p:nvPr>
        </p:nvSpPr>
        <p:spPr>
          <a:xfrm>
            <a:off x="35496" y="72008"/>
            <a:ext cx="7704856" cy="548680"/>
          </a:xfrm>
        </p:spPr>
        <p:txBody>
          <a:bodyPr>
            <a:noAutofit/>
          </a:bodyPr>
          <a:lstStyle/>
          <a:p>
            <a:r>
              <a:rPr lang="en-GB" sz="3600" dirty="0"/>
              <a:t>9 – Exam Questions </a:t>
            </a:r>
            <a:r>
              <a:rPr lang="en-GB" sz="3600" dirty="0" smtClean="0"/>
              <a:t>2015 </a:t>
            </a:r>
            <a:r>
              <a:rPr lang="en-GB" sz="3600" dirty="0"/>
              <a:t>- January</a:t>
            </a:r>
            <a:endParaRPr lang="en-GB" sz="3600" b="1" dirty="0" smtClean="0"/>
          </a:p>
        </p:txBody>
      </p:sp>
      <p:sp>
        <p:nvSpPr>
          <p:cNvPr id="8" name="TextBox 7">
            <a:hlinkClick r:id="rId3" action="ppaction://hlinkfile"/>
          </p:cNvPr>
          <p:cNvSpPr txBox="1"/>
          <p:nvPr/>
        </p:nvSpPr>
        <p:spPr>
          <a:xfrm>
            <a:off x="8388424" y="1075383"/>
            <a:ext cx="529312" cy="769441"/>
          </a:xfrm>
          <a:prstGeom prst="rect">
            <a:avLst/>
          </a:prstGeom>
          <a:noFill/>
        </p:spPr>
        <p:txBody>
          <a:bodyPr wrap="none" rtlCol="0">
            <a:spAutoFit/>
          </a:bodyPr>
          <a:lstStyle/>
          <a:p>
            <a:r>
              <a:rPr lang="en-GB" sz="4400" b="1" dirty="0" smtClean="0">
                <a:solidFill>
                  <a:srgbClr val="FF0000"/>
                </a:solidFill>
              </a:rPr>
              <a:t>?</a:t>
            </a:r>
            <a:endParaRPr lang="en-GB" sz="2400" b="1" dirty="0">
              <a:solidFill>
                <a:srgbClr val="FF0000"/>
              </a:solidFill>
            </a:endParaRPr>
          </a:p>
        </p:txBody>
      </p:sp>
    </p:spTree>
    <p:extLst>
      <p:ext uri="{BB962C8B-B14F-4D97-AF65-F5344CB8AC3E}">
        <p14:creationId xmlns:p14="http://schemas.microsoft.com/office/powerpoint/2010/main" val="746551960"/>
      </p:ext>
    </p:extLst>
  </p:cSld>
  <p:clrMapOvr>
    <a:masterClrMapping/>
  </p:clrMapOvr>
  <p:transition advClick="0"/>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66235"/>
            <a:ext cx="8568952" cy="5586145"/>
          </a:xfrm>
          <a:prstGeom prst="rect">
            <a:avLst/>
          </a:prstGeom>
        </p:spPr>
        <p:txBody>
          <a:bodyPr wrap="square">
            <a:spAutoFit/>
          </a:bodyPr>
          <a:lstStyle/>
          <a:p>
            <a:pPr marL="457200" indent="-457200">
              <a:buClr>
                <a:schemeClr val="accent6">
                  <a:lumMod val="50000"/>
                </a:schemeClr>
              </a:buClr>
              <a:buFont typeface="+mj-lt"/>
              <a:buAutoNum type="arabicPeriod" startAt="7"/>
            </a:pPr>
            <a:r>
              <a:rPr lang="en-US" sz="2100" dirty="0" smtClean="0">
                <a:solidFill>
                  <a:srgbClr val="FF0000"/>
                </a:solidFill>
              </a:rPr>
              <a:t>Explain </a:t>
            </a:r>
            <a:r>
              <a:rPr lang="en-US" sz="2100" dirty="0">
                <a:solidFill>
                  <a:srgbClr val="FF0000"/>
                </a:solidFill>
              </a:rPr>
              <a:t>two features of the Hummingbird Bakery that give it a competitive advantage.</a:t>
            </a:r>
          </a:p>
          <a:p>
            <a:pPr>
              <a:buClr>
                <a:schemeClr val="accent6">
                  <a:lumMod val="50000"/>
                </a:schemeClr>
              </a:buClr>
            </a:pPr>
            <a:r>
              <a:rPr lang="en-US" sz="2100" dirty="0" smtClean="0">
                <a:solidFill>
                  <a:srgbClr val="FF0000"/>
                </a:solidFill>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r>
              <a:rPr lang="en-US" sz="2100" dirty="0">
                <a:solidFill>
                  <a:srgbClr val="FF0000"/>
                </a:solidFill>
              </a:rPr>
              <a:t>Total for Question 7 = 6 marks)</a:t>
            </a:r>
          </a:p>
        </p:txBody>
      </p:sp>
      <p:sp>
        <p:nvSpPr>
          <p:cNvPr id="6" name="Title 1"/>
          <p:cNvSpPr>
            <a:spLocks noGrp="1"/>
          </p:cNvSpPr>
          <p:nvPr>
            <p:ph type="title"/>
          </p:nvPr>
        </p:nvSpPr>
        <p:spPr>
          <a:xfrm>
            <a:off x="35496" y="72008"/>
            <a:ext cx="7704856" cy="548680"/>
          </a:xfrm>
        </p:spPr>
        <p:txBody>
          <a:bodyPr>
            <a:noAutofit/>
          </a:bodyPr>
          <a:lstStyle/>
          <a:p>
            <a:r>
              <a:rPr lang="en-GB" sz="3600" b="1" dirty="0" smtClean="0"/>
              <a:t>9 – Exam Questions 2015 - January</a:t>
            </a:r>
          </a:p>
        </p:txBody>
      </p:sp>
      <p:sp>
        <p:nvSpPr>
          <p:cNvPr id="8" name="TextBox 7">
            <a:hlinkClick r:id="rId3" action="ppaction://hlinkfile"/>
          </p:cNvPr>
          <p:cNvSpPr txBox="1"/>
          <p:nvPr/>
        </p:nvSpPr>
        <p:spPr>
          <a:xfrm>
            <a:off x="8388424" y="1075383"/>
            <a:ext cx="529312" cy="769441"/>
          </a:xfrm>
          <a:prstGeom prst="rect">
            <a:avLst/>
          </a:prstGeom>
          <a:noFill/>
        </p:spPr>
        <p:txBody>
          <a:bodyPr wrap="none" rtlCol="0">
            <a:spAutoFit/>
          </a:bodyPr>
          <a:lstStyle/>
          <a:p>
            <a:r>
              <a:rPr lang="en-GB" sz="4400" b="1" dirty="0" smtClean="0">
                <a:solidFill>
                  <a:srgbClr val="FF0000"/>
                </a:solidFill>
              </a:rPr>
              <a:t>?</a:t>
            </a:r>
            <a:endParaRPr lang="en-GB" sz="2400" b="1" dirty="0">
              <a:solidFill>
                <a:srgbClr val="FF0000"/>
              </a:solidFill>
            </a:endParaRPr>
          </a:p>
        </p:txBody>
      </p:sp>
    </p:spTree>
    <p:extLst>
      <p:ext uri="{BB962C8B-B14F-4D97-AF65-F5344CB8AC3E}">
        <p14:creationId xmlns:p14="http://schemas.microsoft.com/office/powerpoint/2010/main" val="2021625442"/>
      </p:ext>
    </p:extLst>
  </p:cSld>
  <p:clrMapOvr>
    <a:masterClrMapping/>
  </p:clrMapOvr>
  <p:transition advClick="0"/>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66235"/>
            <a:ext cx="8568952" cy="5355312"/>
          </a:xfrm>
          <a:prstGeom prst="rect">
            <a:avLst/>
          </a:prstGeom>
        </p:spPr>
        <p:txBody>
          <a:bodyPr wrap="square">
            <a:spAutoFit/>
          </a:bodyPr>
          <a:lstStyle/>
          <a:p>
            <a:pPr>
              <a:buClr>
                <a:schemeClr val="accent6">
                  <a:lumMod val="50000"/>
                </a:schemeClr>
              </a:buClr>
            </a:pPr>
            <a:r>
              <a:rPr lang="en-US" b="1" dirty="0"/>
              <a:t>(Knowledge 2, Application 2 Analysis 2)</a:t>
            </a:r>
          </a:p>
          <a:p>
            <a:pPr marL="285750" indent="-285750">
              <a:buClr>
                <a:schemeClr val="accent6">
                  <a:lumMod val="50000"/>
                </a:schemeClr>
              </a:buClr>
              <a:buFont typeface="Arial" panose="020B0604020202020204" pitchFamily="34" charset="0"/>
              <a:buChar char="•"/>
            </a:pPr>
            <a:r>
              <a:rPr lang="en-US" dirty="0"/>
              <a:t>Knowledge/understanding: up to 2 marks for defining/explaining that competitive advantage is a unique aspect of the business that competitors cannot easily imitate which can be based on innovation/reputation/relationships/quality/cost/ price (2)</a:t>
            </a:r>
          </a:p>
          <a:p>
            <a:pPr marL="285750" indent="-285750">
              <a:buClr>
                <a:schemeClr val="accent6">
                  <a:lumMod val="50000"/>
                </a:schemeClr>
              </a:buClr>
              <a:buFont typeface="Arial" panose="020B0604020202020204" pitchFamily="34" charset="0"/>
              <a:buChar char="•"/>
            </a:pPr>
            <a:r>
              <a:rPr lang="en-US" dirty="0"/>
              <a:t>OR Identifies two features such as Authentic American style cupcakes/ using the same techniques as home-baking.</a:t>
            </a:r>
          </a:p>
          <a:p>
            <a:pPr>
              <a:buClr>
                <a:schemeClr val="accent6">
                  <a:lumMod val="50000"/>
                </a:schemeClr>
              </a:buClr>
            </a:pPr>
            <a:r>
              <a:rPr lang="en-US" dirty="0"/>
              <a:t>Application: up to 2 marks</a:t>
            </a:r>
          </a:p>
          <a:p>
            <a:pPr marL="285750" indent="-285750">
              <a:buClr>
                <a:schemeClr val="accent6">
                  <a:lumMod val="50000"/>
                </a:schemeClr>
              </a:buClr>
              <a:buFont typeface="Arial" panose="020B0604020202020204" pitchFamily="34" charset="0"/>
              <a:buChar char="•"/>
            </a:pPr>
            <a:r>
              <a:rPr lang="en-US" dirty="0"/>
              <a:t>Features of products contributing to Hummingbird Bakery’s success is that their cakes are baked fresh each day in each branch, rather than mass produced, delivered to and stored for several days (1) The Hummingbird Bakery offers different types and </a:t>
            </a:r>
            <a:r>
              <a:rPr lang="en-US" dirty="0" err="1"/>
              <a:t>flavours</a:t>
            </a:r>
            <a:r>
              <a:rPr lang="en-US" dirty="0"/>
              <a:t> of cakes such as those from the US (1)</a:t>
            </a:r>
          </a:p>
          <a:p>
            <a:pPr>
              <a:buClr>
                <a:schemeClr val="accent6">
                  <a:lumMod val="50000"/>
                </a:schemeClr>
              </a:buClr>
            </a:pPr>
            <a:r>
              <a:rPr lang="en-US" dirty="0"/>
              <a:t>Analysis: up to 2 marks – for these reasons</a:t>
            </a:r>
          </a:p>
          <a:p>
            <a:pPr marL="285750" indent="-285750">
              <a:buClr>
                <a:schemeClr val="accent6">
                  <a:lumMod val="50000"/>
                </a:schemeClr>
              </a:buClr>
              <a:buFont typeface="Arial" panose="020B0604020202020204" pitchFamily="34" charset="0"/>
              <a:buChar char="•"/>
            </a:pPr>
            <a:r>
              <a:rPr lang="en-US" dirty="0"/>
              <a:t>Because the products are freshly made and baked on the premises and customers perceive this as a quality product leading to sales of 22,000 cupcakes each week (1)</a:t>
            </a:r>
          </a:p>
          <a:p>
            <a:pPr marL="285750" indent="-285750">
              <a:buClr>
                <a:schemeClr val="accent6">
                  <a:lumMod val="50000"/>
                </a:schemeClr>
              </a:buClr>
              <a:buFont typeface="Arial" panose="020B0604020202020204" pitchFamily="34" charset="0"/>
              <a:buChar char="•"/>
            </a:pPr>
            <a:r>
              <a:rPr lang="en-US" dirty="0"/>
              <a:t>Substantial differentiation such as American </a:t>
            </a:r>
            <a:r>
              <a:rPr lang="en-US" dirty="0" err="1"/>
              <a:t>flavours</a:t>
            </a:r>
            <a:r>
              <a:rPr lang="en-US" dirty="0"/>
              <a:t> and styles help The Hummingbird Bakery create a unique product that customers seek out (1)</a:t>
            </a:r>
          </a:p>
          <a:p>
            <a:pPr marL="285750" indent="-285750">
              <a:buClr>
                <a:schemeClr val="accent6">
                  <a:lumMod val="50000"/>
                </a:schemeClr>
              </a:buClr>
              <a:buFont typeface="Arial" panose="020B0604020202020204" pitchFamily="34" charset="0"/>
              <a:buChar char="•"/>
            </a:pPr>
            <a:r>
              <a:rPr lang="en-US" dirty="0"/>
              <a:t>If only one aspect covered, maximum mark of 3.</a:t>
            </a:r>
          </a:p>
        </p:txBody>
      </p:sp>
      <p:sp>
        <p:nvSpPr>
          <p:cNvPr id="6" name="Title 1"/>
          <p:cNvSpPr>
            <a:spLocks noGrp="1"/>
          </p:cNvSpPr>
          <p:nvPr>
            <p:ph type="title"/>
          </p:nvPr>
        </p:nvSpPr>
        <p:spPr>
          <a:xfrm>
            <a:off x="35496" y="72008"/>
            <a:ext cx="7704856" cy="548680"/>
          </a:xfrm>
        </p:spPr>
        <p:txBody>
          <a:bodyPr>
            <a:noAutofit/>
          </a:bodyPr>
          <a:lstStyle/>
          <a:p>
            <a:r>
              <a:rPr lang="en-GB" sz="3600" b="1" dirty="0" smtClean="0"/>
              <a:t>9 – Exam Questions 2016 - January</a:t>
            </a:r>
          </a:p>
        </p:txBody>
      </p:sp>
      <p:sp>
        <p:nvSpPr>
          <p:cNvPr id="3" name="TextBox 2">
            <a:hlinkClick r:id="rId3" action="ppaction://hlinkfile"/>
          </p:cNvPr>
          <p:cNvSpPr txBox="1"/>
          <p:nvPr/>
        </p:nvSpPr>
        <p:spPr>
          <a:xfrm>
            <a:off x="8388424" y="1075383"/>
            <a:ext cx="529312" cy="769441"/>
          </a:xfrm>
          <a:prstGeom prst="rect">
            <a:avLst/>
          </a:prstGeom>
          <a:noFill/>
        </p:spPr>
        <p:txBody>
          <a:bodyPr wrap="none" rtlCol="0">
            <a:spAutoFit/>
          </a:bodyPr>
          <a:lstStyle/>
          <a:p>
            <a:r>
              <a:rPr lang="en-GB" sz="4400" b="1" dirty="0" smtClean="0">
                <a:solidFill>
                  <a:srgbClr val="FF0000"/>
                </a:solidFill>
              </a:rPr>
              <a:t>?</a:t>
            </a:r>
            <a:endParaRPr lang="en-GB" sz="2400" b="1" dirty="0">
              <a:solidFill>
                <a:srgbClr val="FF0000"/>
              </a:solidFill>
            </a:endParaRPr>
          </a:p>
        </p:txBody>
      </p:sp>
    </p:spTree>
    <p:extLst>
      <p:ext uri="{BB962C8B-B14F-4D97-AF65-F5344CB8AC3E}">
        <p14:creationId xmlns:p14="http://schemas.microsoft.com/office/powerpoint/2010/main" val="1147101837"/>
      </p:ext>
    </p:extLst>
  </p:cSld>
  <p:clrMapOvr>
    <a:masterClrMapping/>
  </p:clrMapOvr>
  <p:transition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640960" cy="5586145"/>
          </a:xfrm>
          <a:prstGeom prst="rect">
            <a:avLst/>
          </a:prstGeom>
        </p:spPr>
        <p:txBody>
          <a:bodyPr wrap="square">
            <a:spAutoFit/>
          </a:bodyPr>
          <a:lstStyle/>
          <a:p>
            <a:pPr>
              <a:buClr>
                <a:schemeClr val="accent6">
                  <a:lumMod val="50000"/>
                </a:schemeClr>
              </a:buClr>
            </a:pPr>
            <a:r>
              <a:rPr lang="en-US" sz="1700" b="1" dirty="0" smtClean="0"/>
              <a:t>Dos</a:t>
            </a:r>
            <a:endParaRPr lang="en-US" sz="1700" b="1" dirty="0"/>
          </a:p>
          <a:p>
            <a:pPr marL="457200" indent="-457200">
              <a:buClr>
                <a:schemeClr val="accent6">
                  <a:lumMod val="50000"/>
                </a:schemeClr>
              </a:buClr>
              <a:buFont typeface="Wingdings 3" panose="05040102010807070707" pitchFamily="18" charset="2"/>
              <a:buChar char=""/>
            </a:pPr>
            <a:r>
              <a:rPr lang="en-US" sz="1700" dirty="0"/>
              <a:t>Do answer the question</a:t>
            </a:r>
            <a:r>
              <a:rPr lang="en-US" sz="1700" dirty="0" smtClean="0"/>
              <a:t>.</a:t>
            </a:r>
            <a:endParaRPr lang="en-US" sz="1700" dirty="0"/>
          </a:p>
          <a:p>
            <a:pPr marL="457200" indent="-457200">
              <a:buClr>
                <a:schemeClr val="accent6">
                  <a:lumMod val="50000"/>
                </a:schemeClr>
              </a:buClr>
              <a:buFont typeface="Wingdings 3" panose="05040102010807070707" pitchFamily="18" charset="2"/>
              <a:buChar char=""/>
            </a:pPr>
            <a:r>
              <a:rPr lang="en-US" sz="1700" dirty="0"/>
              <a:t>No credit can be given for good Business Studies knowledge that is not relevant to the question.</a:t>
            </a:r>
          </a:p>
          <a:p>
            <a:pPr marL="457200" indent="-457200">
              <a:buClr>
                <a:schemeClr val="accent6">
                  <a:lumMod val="50000"/>
                </a:schemeClr>
              </a:buClr>
              <a:buFont typeface="Wingdings 3" panose="05040102010807070707" pitchFamily="18" charset="2"/>
              <a:buChar char=""/>
            </a:pPr>
            <a:r>
              <a:rPr lang="en-US" sz="1700" dirty="0"/>
              <a:t>Do use the mark allocation to guide how much you write</a:t>
            </a:r>
            <a:r>
              <a:rPr lang="en-US" sz="1700" dirty="0" smtClean="0"/>
              <a:t>.</a:t>
            </a:r>
            <a:endParaRPr lang="en-US" sz="1700" dirty="0"/>
          </a:p>
          <a:p>
            <a:pPr marL="457200" indent="-457200">
              <a:buClr>
                <a:schemeClr val="accent6">
                  <a:lumMod val="50000"/>
                </a:schemeClr>
              </a:buClr>
              <a:buFont typeface="Wingdings 3" panose="05040102010807070707" pitchFamily="18" charset="2"/>
              <a:buChar char=""/>
            </a:pPr>
            <a:r>
              <a:rPr lang="en-US" sz="1700" dirty="0"/>
              <a:t>Writing more than necessary will not result in extra marks.</a:t>
            </a:r>
          </a:p>
          <a:p>
            <a:pPr marL="457200" indent="-457200">
              <a:buClr>
                <a:schemeClr val="accent6">
                  <a:lumMod val="50000"/>
                </a:schemeClr>
              </a:buClr>
              <a:buFont typeface="Wingdings 3" panose="05040102010807070707" pitchFamily="18" charset="2"/>
              <a:buChar char=""/>
            </a:pPr>
            <a:r>
              <a:rPr lang="en-US" sz="1700" dirty="0"/>
              <a:t>Do use real-life business-based examples in your answers</a:t>
            </a:r>
            <a:r>
              <a:rPr lang="en-US" sz="1700" dirty="0" smtClean="0"/>
              <a:t>.</a:t>
            </a:r>
            <a:endParaRPr lang="en-US" sz="1700" dirty="0"/>
          </a:p>
          <a:p>
            <a:pPr marL="457200" indent="-457200">
              <a:buClr>
                <a:schemeClr val="accent6">
                  <a:lumMod val="50000"/>
                </a:schemeClr>
              </a:buClr>
              <a:buFont typeface="Wingdings 3" panose="05040102010807070707" pitchFamily="18" charset="2"/>
              <a:buChar char=""/>
            </a:pPr>
            <a:r>
              <a:rPr lang="en-US" sz="1700" dirty="0"/>
              <a:t>These often help illustrate your level of knowledge.</a:t>
            </a:r>
          </a:p>
          <a:p>
            <a:pPr marL="457200" indent="-457200">
              <a:buClr>
                <a:schemeClr val="accent6">
                  <a:lumMod val="50000"/>
                </a:schemeClr>
              </a:buClr>
              <a:buFont typeface="Wingdings 3" panose="05040102010807070707" pitchFamily="18" charset="2"/>
              <a:buChar char=""/>
            </a:pPr>
            <a:r>
              <a:rPr lang="en-US" sz="1700" dirty="0"/>
              <a:t>Do write legibly</a:t>
            </a:r>
            <a:r>
              <a:rPr lang="en-US" sz="1700" dirty="0" smtClean="0"/>
              <a:t>.</a:t>
            </a:r>
            <a:endParaRPr lang="en-US" sz="1700" dirty="0"/>
          </a:p>
          <a:p>
            <a:pPr marL="457200" indent="-457200">
              <a:buClr>
                <a:schemeClr val="accent6">
                  <a:lumMod val="50000"/>
                </a:schemeClr>
              </a:buClr>
              <a:buFont typeface="Wingdings 3" panose="05040102010807070707" pitchFamily="18" charset="2"/>
              <a:buChar char=""/>
            </a:pPr>
            <a:r>
              <a:rPr lang="en-US" sz="1700" dirty="0"/>
              <a:t>An examiner cannot give marks if the answer cannot be read.</a:t>
            </a:r>
          </a:p>
          <a:p>
            <a:pPr marL="457200" indent="-457200">
              <a:buClr>
                <a:schemeClr val="accent6">
                  <a:lumMod val="50000"/>
                </a:schemeClr>
              </a:buClr>
              <a:buFont typeface="Wingdings 3" panose="05040102010807070707" pitchFamily="18" charset="2"/>
              <a:buChar char=""/>
            </a:pPr>
            <a:r>
              <a:rPr lang="en-US" sz="1700" dirty="0"/>
              <a:t>Do use correct ‘business language</a:t>
            </a:r>
            <a:r>
              <a:rPr lang="en-US" sz="1700" dirty="0" smtClean="0"/>
              <a:t>'.</a:t>
            </a:r>
            <a:endParaRPr lang="en-US" sz="1700" dirty="0"/>
          </a:p>
          <a:p>
            <a:pPr marL="457200" indent="-457200">
              <a:buClr>
                <a:schemeClr val="accent6">
                  <a:lumMod val="50000"/>
                </a:schemeClr>
              </a:buClr>
              <a:buFont typeface="Wingdings 3" panose="05040102010807070707" pitchFamily="18" charset="2"/>
              <a:buChar char=""/>
            </a:pPr>
            <a:r>
              <a:rPr lang="en-US" sz="1700" dirty="0"/>
              <a:t>Marks will be lost if you fail to use terms appropriately.</a:t>
            </a:r>
          </a:p>
          <a:p>
            <a:pPr>
              <a:buClr>
                <a:schemeClr val="accent6">
                  <a:lumMod val="50000"/>
                </a:schemeClr>
              </a:buClr>
            </a:pPr>
            <a:r>
              <a:rPr lang="en-US" sz="1700" b="1" dirty="0" smtClean="0"/>
              <a:t>Don'ts</a:t>
            </a:r>
            <a:endParaRPr lang="en-US" sz="1700" b="1" dirty="0"/>
          </a:p>
          <a:p>
            <a:pPr marL="457200" indent="-457200">
              <a:buClr>
                <a:schemeClr val="accent6">
                  <a:lumMod val="50000"/>
                </a:schemeClr>
              </a:buClr>
              <a:buFont typeface="Wingdings 3" panose="05040102010807070707" pitchFamily="18" charset="2"/>
              <a:buChar char=""/>
            </a:pPr>
            <a:r>
              <a:rPr lang="en-US" sz="1700" dirty="0"/>
              <a:t>Don't fill up blank spaces on the exam paper</a:t>
            </a:r>
            <a:r>
              <a:rPr lang="en-US" sz="1700" dirty="0" smtClean="0"/>
              <a:t>.</a:t>
            </a:r>
            <a:endParaRPr lang="en-US" sz="1700" dirty="0"/>
          </a:p>
          <a:p>
            <a:pPr marL="457200" indent="-457200">
              <a:buClr>
                <a:schemeClr val="accent6">
                  <a:lumMod val="50000"/>
                </a:schemeClr>
              </a:buClr>
              <a:buFont typeface="Wingdings 3" panose="05040102010807070707" pitchFamily="18" charset="2"/>
              <a:buChar char=""/>
            </a:pPr>
            <a:r>
              <a:rPr lang="en-US" sz="1700" dirty="0"/>
              <a:t>If you write too much on one question, you may run out of time to answer some of the others.</a:t>
            </a:r>
          </a:p>
          <a:p>
            <a:pPr marL="457200" indent="-457200">
              <a:buClr>
                <a:schemeClr val="accent6">
                  <a:lumMod val="50000"/>
                </a:schemeClr>
              </a:buClr>
              <a:buFont typeface="Wingdings 3" panose="05040102010807070707" pitchFamily="18" charset="2"/>
              <a:buChar char=""/>
            </a:pPr>
            <a:r>
              <a:rPr lang="en-US" sz="1700" dirty="0"/>
              <a:t>Don't contradict yourself</a:t>
            </a:r>
            <a:r>
              <a:rPr lang="en-US" sz="1700" dirty="0" smtClean="0"/>
              <a:t>.</a:t>
            </a:r>
            <a:endParaRPr lang="en-US" sz="1700" dirty="0"/>
          </a:p>
          <a:p>
            <a:pPr marL="457200" indent="-457200">
              <a:buClr>
                <a:schemeClr val="accent6">
                  <a:lumMod val="50000"/>
                </a:schemeClr>
              </a:buClr>
              <a:buFont typeface="Wingdings 3" panose="05040102010807070707" pitchFamily="18" charset="2"/>
              <a:buChar char=""/>
            </a:pPr>
            <a:r>
              <a:rPr lang="en-US" sz="1700" dirty="0"/>
              <a:t>Present reasoned arguments for and against.</a:t>
            </a:r>
          </a:p>
          <a:p>
            <a:pPr marL="457200" indent="-457200">
              <a:buClr>
                <a:schemeClr val="accent6">
                  <a:lumMod val="50000"/>
                </a:schemeClr>
              </a:buClr>
              <a:buFont typeface="Wingdings 3" panose="05040102010807070707" pitchFamily="18" charset="2"/>
              <a:buChar char=""/>
            </a:pPr>
            <a:r>
              <a:rPr lang="en-US" sz="1700" dirty="0"/>
              <a:t>Don't spend too much time on a part that you find difficult</a:t>
            </a:r>
            <a:r>
              <a:rPr lang="en-US" sz="1700" dirty="0" smtClean="0"/>
              <a:t>.</a:t>
            </a:r>
            <a:endParaRPr lang="en-US" sz="1700" dirty="0"/>
          </a:p>
          <a:p>
            <a:pPr marL="457200" indent="-457200">
              <a:buClr>
                <a:schemeClr val="accent6">
                  <a:lumMod val="50000"/>
                </a:schemeClr>
              </a:buClr>
              <a:buFont typeface="Wingdings 3" panose="05040102010807070707" pitchFamily="18" charset="2"/>
              <a:buChar char=""/>
            </a:pPr>
            <a:r>
              <a:rPr lang="en-US" sz="1700" dirty="0"/>
              <a:t>Exam time is limited, and you can always return to the difficult part if you have enough time at the end of the exam.</a:t>
            </a:r>
          </a:p>
        </p:txBody>
      </p:sp>
      <p:sp>
        <p:nvSpPr>
          <p:cNvPr id="7" name="Title 1"/>
          <p:cNvSpPr>
            <a:spLocks noGrp="1"/>
          </p:cNvSpPr>
          <p:nvPr>
            <p:ph type="title"/>
          </p:nvPr>
        </p:nvSpPr>
        <p:spPr>
          <a:xfrm>
            <a:off x="35496" y="72008"/>
            <a:ext cx="7704856" cy="620688"/>
          </a:xfrm>
        </p:spPr>
        <p:txBody>
          <a:bodyPr>
            <a:noAutofit/>
          </a:bodyPr>
          <a:lstStyle/>
          <a:p>
            <a:r>
              <a:rPr lang="en-GB" sz="3900" b="1" dirty="0" smtClean="0"/>
              <a:t>1 – Answering Exam</a:t>
            </a:r>
            <a:r>
              <a:rPr lang="en-GB" sz="3900" dirty="0" smtClean="0"/>
              <a:t>-Style Questions</a:t>
            </a:r>
            <a:endParaRPr lang="en-GB" sz="3900" b="1" dirty="0" smtClean="0"/>
          </a:p>
        </p:txBody>
      </p:sp>
    </p:spTree>
    <p:extLst>
      <p:ext uri="{BB962C8B-B14F-4D97-AF65-F5344CB8AC3E}">
        <p14:creationId xmlns:p14="http://schemas.microsoft.com/office/powerpoint/2010/main" val="1017313815"/>
      </p:ext>
    </p:extLst>
  </p:cSld>
  <p:clrMapOvr>
    <a:masterClrMapping/>
  </p:clrMapOvr>
  <p:transition advClick="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640960" cy="5324535"/>
          </a:xfrm>
          <a:prstGeom prst="rect">
            <a:avLst/>
          </a:prstGeom>
        </p:spPr>
        <p:txBody>
          <a:bodyPr wrap="square">
            <a:spAutoFit/>
          </a:bodyPr>
          <a:lstStyle/>
          <a:p>
            <a:pPr marL="457200" indent="-457200">
              <a:buClr>
                <a:schemeClr val="accent6">
                  <a:lumMod val="50000"/>
                </a:schemeClr>
              </a:buClr>
              <a:buFont typeface="Wingdings 3" panose="05040102010807070707" pitchFamily="18" charset="2"/>
              <a:buChar char=""/>
            </a:pPr>
            <a:r>
              <a:rPr lang="en-US" sz="1700" dirty="0"/>
              <a:t>As you progress through your course you will do lots of work with your teachers on how to approach </a:t>
            </a:r>
            <a:r>
              <a:rPr lang="en-US" sz="1700" dirty="0" smtClean="0"/>
              <a:t>exam questions</a:t>
            </a:r>
            <a:r>
              <a:rPr lang="en-US" sz="1700" dirty="0"/>
              <a:t>. Here are just a couple of general tips to help you out:</a:t>
            </a:r>
          </a:p>
          <a:p>
            <a:pPr marL="457200" indent="-457200">
              <a:buClr>
                <a:schemeClr val="accent6">
                  <a:lumMod val="50000"/>
                </a:schemeClr>
              </a:buClr>
              <a:buFont typeface="+mj-lt"/>
              <a:buAutoNum type="arabicPeriod"/>
            </a:pPr>
            <a:r>
              <a:rPr lang="en-US" sz="1700" dirty="0" smtClean="0"/>
              <a:t>When </a:t>
            </a:r>
            <a:r>
              <a:rPr lang="en-US" sz="1700" dirty="0"/>
              <a:t>you read a question, look for </a:t>
            </a:r>
            <a:r>
              <a:rPr lang="en-US" sz="1700" b="1" dirty="0"/>
              <a:t>three things:</a:t>
            </a:r>
          </a:p>
          <a:p>
            <a:pPr marL="795338" indent="-338138">
              <a:buClr>
                <a:schemeClr val="accent6">
                  <a:lumMod val="50000"/>
                </a:schemeClr>
              </a:buClr>
              <a:buFont typeface="+mj-lt"/>
              <a:buAutoNum type="alphaLcParenR"/>
            </a:pPr>
            <a:r>
              <a:rPr lang="en-US" sz="1700" dirty="0" smtClean="0"/>
              <a:t>The </a:t>
            </a:r>
            <a:r>
              <a:rPr lang="en-US" sz="1700" b="1" dirty="0">
                <a:solidFill>
                  <a:srgbClr val="FF0000"/>
                </a:solidFill>
              </a:rPr>
              <a:t>command word.</a:t>
            </a:r>
            <a:r>
              <a:rPr lang="en-US" sz="1700" dirty="0"/>
              <a:t> This tells you to ‘describe’, ‘analyse’, ‘assess’ etc. It is important because </a:t>
            </a:r>
            <a:r>
              <a:rPr lang="en-US" sz="1700" dirty="0" smtClean="0"/>
              <a:t>it lets </a:t>
            </a:r>
            <a:r>
              <a:rPr lang="en-US" sz="1700" dirty="0"/>
              <a:t>you know which skills and assessment objectives are being assessed in your answer. Make </a:t>
            </a:r>
            <a:r>
              <a:rPr lang="en-US" sz="1700" dirty="0" smtClean="0"/>
              <a:t>sure you </a:t>
            </a:r>
            <a:r>
              <a:rPr lang="en-US" sz="1700" dirty="0"/>
              <a:t>know what each command word is asking for.</a:t>
            </a:r>
          </a:p>
          <a:p>
            <a:pPr marL="795338" indent="-338138">
              <a:buClr>
                <a:schemeClr val="accent6">
                  <a:lumMod val="50000"/>
                </a:schemeClr>
              </a:buClr>
              <a:buFont typeface="+mj-lt"/>
              <a:buAutoNum type="alphaLcParenR"/>
            </a:pPr>
            <a:r>
              <a:rPr lang="en-US" sz="1700" dirty="0" smtClean="0"/>
              <a:t>The </a:t>
            </a:r>
            <a:r>
              <a:rPr lang="en-US" sz="1700" b="1" dirty="0">
                <a:solidFill>
                  <a:srgbClr val="FF0000"/>
                </a:solidFill>
              </a:rPr>
              <a:t>number of marks</a:t>
            </a:r>
            <a:r>
              <a:rPr lang="en-US" sz="1700" dirty="0">
                <a:solidFill>
                  <a:srgbClr val="FF0000"/>
                </a:solidFill>
              </a:rPr>
              <a:t> </a:t>
            </a:r>
            <a:r>
              <a:rPr lang="en-US" sz="1700" dirty="0"/>
              <a:t>given. This gives you information about how to answer the question </a:t>
            </a:r>
            <a:r>
              <a:rPr lang="en-US" sz="1700" dirty="0" smtClean="0"/>
              <a:t>because you </a:t>
            </a:r>
            <a:r>
              <a:rPr lang="en-US" sz="1700" dirty="0"/>
              <a:t>can see whether marks are given for each skill demonstrated (with low-mark answers) or for </a:t>
            </a:r>
            <a:r>
              <a:rPr lang="en-US" sz="1700" dirty="0" smtClean="0"/>
              <a:t>the level </a:t>
            </a:r>
            <a:r>
              <a:rPr lang="en-US" sz="1700" dirty="0"/>
              <a:t>of response (higher mark answers). Understanding how to gain marks means that you can </a:t>
            </a:r>
            <a:r>
              <a:rPr lang="en-US" sz="1700" dirty="0" smtClean="0"/>
              <a:t>self-check your </a:t>
            </a:r>
            <a:r>
              <a:rPr lang="en-US" sz="1700" dirty="0"/>
              <a:t>answers to see whether you have given the examiner what they need in order to </a:t>
            </a:r>
            <a:r>
              <a:rPr lang="en-US" sz="1700" dirty="0" smtClean="0"/>
              <a:t>award you </a:t>
            </a:r>
            <a:r>
              <a:rPr lang="en-US" sz="1700" dirty="0"/>
              <a:t>full marks.</a:t>
            </a:r>
          </a:p>
          <a:p>
            <a:pPr marL="795338" indent="-338138">
              <a:buClr>
                <a:schemeClr val="accent6">
                  <a:lumMod val="50000"/>
                </a:schemeClr>
              </a:buClr>
              <a:buFont typeface="+mj-lt"/>
              <a:buAutoNum type="alphaLcParenR"/>
            </a:pPr>
            <a:r>
              <a:rPr lang="en-US" sz="1700" dirty="0" smtClean="0"/>
              <a:t>The </a:t>
            </a:r>
            <a:r>
              <a:rPr lang="en-US" sz="1700" b="1" dirty="0">
                <a:solidFill>
                  <a:srgbClr val="FF0000"/>
                </a:solidFill>
              </a:rPr>
              <a:t>relevant theory</a:t>
            </a:r>
            <a:r>
              <a:rPr lang="en-US" sz="1700" b="1" dirty="0"/>
              <a:t>.</a:t>
            </a:r>
            <a:r>
              <a:rPr lang="en-US" sz="1700" dirty="0"/>
              <a:t> Each question is testing your understanding of a piece of theory from </a:t>
            </a:r>
            <a:r>
              <a:rPr lang="en-US" sz="1700" dirty="0" smtClean="0"/>
              <a:t>the unit </a:t>
            </a:r>
            <a:r>
              <a:rPr lang="en-US" sz="1700" dirty="0"/>
              <a:t>specification. You may have to apply this to a specific context, but before this you need to </a:t>
            </a:r>
            <a:r>
              <a:rPr lang="en-US" sz="1700" dirty="0" smtClean="0"/>
              <a:t>be clear </a:t>
            </a:r>
            <a:r>
              <a:rPr lang="en-US" sz="1700" dirty="0"/>
              <a:t>on what the theory is. In this book the questions all relate to the chapter they are in, so this </a:t>
            </a:r>
            <a:r>
              <a:rPr lang="en-US" sz="1700" dirty="0" smtClean="0"/>
              <a:t>is pretty </a:t>
            </a:r>
            <a:r>
              <a:rPr lang="en-US" sz="1700" dirty="0"/>
              <a:t>easy, but get in the habit now of thinking about the key pieces of theory before you start </a:t>
            </a:r>
            <a:r>
              <a:rPr lang="en-US" sz="1700" dirty="0" smtClean="0"/>
              <a:t>to write </a:t>
            </a:r>
            <a:r>
              <a:rPr lang="en-US" sz="1700" dirty="0"/>
              <a:t>your answers.</a:t>
            </a:r>
          </a:p>
        </p:txBody>
      </p:sp>
      <p:sp>
        <p:nvSpPr>
          <p:cNvPr id="6" name="Title 1"/>
          <p:cNvSpPr>
            <a:spLocks noGrp="1"/>
          </p:cNvSpPr>
          <p:nvPr>
            <p:ph type="title"/>
          </p:nvPr>
        </p:nvSpPr>
        <p:spPr>
          <a:xfrm>
            <a:off x="35496" y="72008"/>
            <a:ext cx="7704856" cy="620688"/>
          </a:xfrm>
        </p:spPr>
        <p:txBody>
          <a:bodyPr>
            <a:noAutofit/>
          </a:bodyPr>
          <a:lstStyle/>
          <a:p>
            <a:r>
              <a:rPr lang="en-GB" sz="3900" b="1" dirty="0" smtClean="0"/>
              <a:t>1 – Answering Exam</a:t>
            </a:r>
            <a:r>
              <a:rPr lang="en-GB" sz="3900" dirty="0" smtClean="0"/>
              <a:t>-Style Questions</a:t>
            </a:r>
            <a:endParaRPr lang="en-GB" sz="3900" b="1" dirty="0" smtClean="0"/>
          </a:p>
        </p:txBody>
      </p:sp>
    </p:spTree>
    <p:extLst>
      <p:ext uri="{BB962C8B-B14F-4D97-AF65-F5344CB8AC3E}">
        <p14:creationId xmlns:p14="http://schemas.microsoft.com/office/powerpoint/2010/main" val="468325192"/>
      </p:ext>
    </p:extLst>
  </p:cSld>
  <p:clrMapOvr>
    <a:masterClrMapping/>
  </p:clrMapOvr>
  <p:transition advClick="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640960" cy="5632311"/>
          </a:xfrm>
          <a:prstGeom prst="rect">
            <a:avLst/>
          </a:prstGeom>
        </p:spPr>
        <p:txBody>
          <a:bodyPr wrap="square">
            <a:spAutoFit/>
          </a:bodyPr>
          <a:lstStyle/>
          <a:p>
            <a:pPr marL="457200" indent="-457200">
              <a:buClr>
                <a:schemeClr val="accent6">
                  <a:lumMod val="50000"/>
                </a:schemeClr>
              </a:buClr>
              <a:buFont typeface="+mj-lt"/>
              <a:buAutoNum type="arabicPeriod" startAt="2"/>
            </a:pPr>
            <a:r>
              <a:rPr lang="en-US" sz="2000" dirty="0"/>
              <a:t>Application is the skill of writing in context. To help you develop this skill when you read business </a:t>
            </a:r>
            <a:r>
              <a:rPr lang="en-US" sz="2000" dirty="0" smtClean="0"/>
              <a:t>case studies</a:t>
            </a:r>
            <a:r>
              <a:rPr lang="en-US" sz="2000" dirty="0"/>
              <a:t>, as part of your wider reading and in sections B and C of the unit 1 exam paper, make brief </a:t>
            </a:r>
            <a:r>
              <a:rPr lang="en-US" sz="2000" dirty="0" smtClean="0"/>
              <a:t>notes using </a:t>
            </a:r>
            <a:r>
              <a:rPr lang="en-US" sz="2000" dirty="0"/>
              <a:t>the acronym LOSER. Then draw on these notes when applying theory to the business:</a:t>
            </a:r>
          </a:p>
          <a:p>
            <a:pPr marL="795338" indent="-388938">
              <a:buClr>
                <a:schemeClr val="accent6">
                  <a:lumMod val="50000"/>
                </a:schemeClr>
              </a:buClr>
              <a:buFont typeface="Wingdings 3" panose="05040102010807070707" pitchFamily="18" charset="2"/>
              <a:buChar char=""/>
              <a:tabLst>
                <a:tab pos="914400" algn="l"/>
              </a:tabLst>
            </a:pPr>
            <a:r>
              <a:rPr lang="en-US" sz="2000" b="1" dirty="0"/>
              <a:t>LO</a:t>
            </a:r>
            <a:r>
              <a:rPr lang="en-US" sz="2000" dirty="0"/>
              <a:t> stands for long-term and short-term objectives</a:t>
            </a:r>
          </a:p>
          <a:p>
            <a:pPr marL="795338" indent="-388938">
              <a:buClr>
                <a:schemeClr val="accent6">
                  <a:lumMod val="50000"/>
                </a:schemeClr>
              </a:buClr>
              <a:buFont typeface="Wingdings 3" panose="05040102010807070707" pitchFamily="18" charset="2"/>
              <a:buChar char=""/>
              <a:tabLst>
                <a:tab pos="914400" algn="l"/>
              </a:tabLst>
            </a:pPr>
            <a:r>
              <a:rPr lang="en-US" sz="2000" dirty="0"/>
              <a:t>What are the business’s goals, overall and within the situation described in the case study? Any </a:t>
            </a:r>
            <a:r>
              <a:rPr lang="en-US" sz="2000" dirty="0" smtClean="0"/>
              <a:t>issues you </a:t>
            </a:r>
            <a:r>
              <a:rPr lang="en-US" sz="2000" dirty="0"/>
              <a:t>highlight or suggested actions you identify should be relevant to the objectives of the business.</a:t>
            </a:r>
          </a:p>
          <a:p>
            <a:pPr marL="795338" indent="-388938">
              <a:buClr>
                <a:schemeClr val="accent6">
                  <a:lumMod val="50000"/>
                </a:schemeClr>
              </a:buClr>
              <a:buFont typeface="Wingdings 3" panose="05040102010807070707" pitchFamily="18" charset="2"/>
              <a:buChar char=""/>
              <a:tabLst>
                <a:tab pos="914400" algn="l"/>
              </a:tabLst>
            </a:pPr>
            <a:r>
              <a:rPr lang="en-US" sz="2000" b="1" dirty="0"/>
              <a:t>S</a:t>
            </a:r>
            <a:r>
              <a:rPr lang="en-US" sz="2000" dirty="0"/>
              <a:t> stands for stakeholders</a:t>
            </a:r>
          </a:p>
          <a:p>
            <a:pPr marL="795338" indent="-388938">
              <a:buClr>
                <a:schemeClr val="accent6">
                  <a:lumMod val="50000"/>
                </a:schemeClr>
              </a:buClr>
              <a:buFont typeface="Wingdings 3" panose="05040102010807070707" pitchFamily="18" charset="2"/>
              <a:buChar char=""/>
              <a:tabLst>
                <a:tab pos="914400" algn="l"/>
              </a:tabLst>
            </a:pPr>
            <a:r>
              <a:rPr lang="en-US" sz="2000" dirty="0"/>
              <a:t>What groups of individuals have an interest in this business? Be as specific as you can, using the </a:t>
            </a:r>
            <a:r>
              <a:rPr lang="en-US" sz="2000" dirty="0" smtClean="0"/>
              <a:t>names of </a:t>
            </a:r>
            <a:r>
              <a:rPr lang="en-US" sz="2000" dirty="0"/>
              <a:t>owners, for example, or listing the different suppliers if these are mentioned in the case study.</a:t>
            </a:r>
          </a:p>
          <a:p>
            <a:pPr marL="795338" indent="-388938">
              <a:buClr>
                <a:schemeClr val="accent6">
                  <a:lumMod val="50000"/>
                </a:schemeClr>
              </a:buClr>
              <a:buFont typeface="Wingdings 3" panose="05040102010807070707" pitchFamily="18" charset="2"/>
              <a:buChar char=""/>
              <a:tabLst>
                <a:tab pos="914400" algn="l"/>
              </a:tabLst>
            </a:pPr>
            <a:r>
              <a:rPr lang="en-US" sz="2000" b="1" dirty="0"/>
              <a:t>E</a:t>
            </a:r>
            <a:r>
              <a:rPr lang="en-US" sz="2000" dirty="0"/>
              <a:t> stands for </a:t>
            </a:r>
            <a:r>
              <a:rPr lang="en-US" sz="2000" dirty="0" smtClean="0"/>
              <a:t>environment</a:t>
            </a:r>
            <a:endParaRPr lang="en-US" sz="2000" dirty="0"/>
          </a:p>
          <a:p>
            <a:pPr marL="795338" indent="-388938">
              <a:buClr>
                <a:schemeClr val="accent6">
                  <a:lumMod val="50000"/>
                </a:schemeClr>
              </a:buClr>
              <a:buFont typeface="Wingdings 3" panose="05040102010807070707" pitchFamily="18" charset="2"/>
              <a:buChar char=""/>
              <a:tabLst>
                <a:tab pos="914400" algn="l"/>
              </a:tabLst>
            </a:pPr>
            <a:r>
              <a:rPr lang="en-US" sz="2000" dirty="0"/>
              <a:t>Used here, this E refers to everything to do with the environment in which the business operates.</a:t>
            </a:r>
          </a:p>
        </p:txBody>
      </p:sp>
      <p:sp>
        <p:nvSpPr>
          <p:cNvPr id="6" name="Title 1"/>
          <p:cNvSpPr>
            <a:spLocks noGrp="1"/>
          </p:cNvSpPr>
          <p:nvPr>
            <p:ph type="title"/>
          </p:nvPr>
        </p:nvSpPr>
        <p:spPr>
          <a:xfrm>
            <a:off x="35496" y="72008"/>
            <a:ext cx="7704856" cy="620688"/>
          </a:xfrm>
        </p:spPr>
        <p:txBody>
          <a:bodyPr>
            <a:noAutofit/>
          </a:bodyPr>
          <a:lstStyle/>
          <a:p>
            <a:r>
              <a:rPr lang="en-GB" sz="3900" b="1" dirty="0" smtClean="0"/>
              <a:t>1 – Answering Exam</a:t>
            </a:r>
            <a:r>
              <a:rPr lang="en-GB" sz="3900" dirty="0" smtClean="0"/>
              <a:t>-Style Questions</a:t>
            </a:r>
            <a:endParaRPr lang="en-GB" sz="3900" b="1" dirty="0" smtClean="0"/>
          </a:p>
        </p:txBody>
      </p:sp>
    </p:spTree>
    <p:extLst>
      <p:ext uri="{BB962C8B-B14F-4D97-AF65-F5344CB8AC3E}">
        <p14:creationId xmlns:p14="http://schemas.microsoft.com/office/powerpoint/2010/main" val="3329640905"/>
      </p:ext>
    </p:extLst>
  </p:cSld>
  <p:clrMapOvr>
    <a:masterClrMapping/>
  </p:clrMapOvr>
  <p:transition advClick="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640960" cy="5586145"/>
          </a:xfrm>
          <a:prstGeom prst="rect">
            <a:avLst/>
          </a:prstGeom>
        </p:spPr>
        <p:txBody>
          <a:bodyPr wrap="square">
            <a:spAutoFit/>
          </a:bodyPr>
          <a:lstStyle/>
          <a:p>
            <a:pPr marL="457200" indent="-457200">
              <a:buClr>
                <a:schemeClr val="accent6">
                  <a:lumMod val="50000"/>
                </a:schemeClr>
              </a:buClr>
              <a:buFont typeface="Wingdings 3" panose="05040102010807070707" pitchFamily="18" charset="2"/>
              <a:buChar char=""/>
            </a:pPr>
            <a:r>
              <a:rPr lang="en-US" sz="1700" dirty="0"/>
              <a:t>Consider (briefly) the following:</a:t>
            </a:r>
          </a:p>
          <a:p>
            <a:pPr marL="863600" indent="-406400">
              <a:buClr>
                <a:schemeClr val="accent6">
                  <a:lumMod val="50000"/>
                </a:schemeClr>
              </a:buClr>
              <a:buFont typeface="Wingdings" panose="05000000000000000000" pitchFamily="2" charset="2"/>
              <a:buChar char="v"/>
            </a:pPr>
            <a:r>
              <a:rPr lang="en-US" sz="1700" dirty="0" smtClean="0"/>
              <a:t>The </a:t>
            </a:r>
            <a:r>
              <a:rPr lang="en-US" sz="1700" dirty="0"/>
              <a:t>market in which the business competes</a:t>
            </a:r>
          </a:p>
          <a:p>
            <a:pPr marL="863600" indent="-406400">
              <a:buClr>
                <a:schemeClr val="accent6">
                  <a:lumMod val="50000"/>
                </a:schemeClr>
              </a:buClr>
              <a:buFont typeface="Wingdings" panose="05000000000000000000" pitchFamily="2" charset="2"/>
              <a:buChar char="v"/>
            </a:pPr>
            <a:r>
              <a:rPr lang="en-US" sz="1700" dirty="0" smtClean="0"/>
              <a:t>Major </a:t>
            </a:r>
            <a:r>
              <a:rPr lang="en-US" sz="1700" dirty="0"/>
              <a:t>competitors</a:t>
            </a:r>
          </a:p>
          <a:p>
            <a:pPr marL="863600" indent="-406400">
              <a:buClr>
                <a:schemeClr val="accent6">
                  <a:lumMod val="50000"/>
                </a:schemeClr>
              </a:buClr>
              <a:buFont typeface="Wingdings" panose="05000000000000000000" pitchFamily="2" charset="2"/>
              <a:buChar char="v"/>
            </a:pPr>
            <a:r>
              <a:rPr lang="en-US" sz="1700" dirty="0" smtClean="0"/>
              <a:t>Trends </a:t>
            </a:r>
            <a:r>
              <a:rPr lang="en-US" sz="1700" dirty="0"/>
              <a:t>in the market</a:t>
            </a:r>
          </a:p>
          <a:p>
            <a:pPr marL="863600" indent="-406400">
              <a:buClr>
                <a:schemeClr val="accent6">
                  <a:lumMod val="50000"/>
                </a:schemeClr>
              </a:buClr>
              <a:buFont typeface="Wingdings" panose="05000000000000000000" pitchFamily="2" charset="2"/>
              <a:buChar char="v"/>
            </a:pPr>
            <a:r>
              <a:rPr lang="en-US" sz="1700" dirty="0" smtClean="0"/>
              <a:t>Economic </a:t>
            </a:r>
            <a:r>
              <a:rPr lang="en-US" sz="1700" dirty="0"/>
              <a:t>conditions</a:t>
            </a:r>
          </a:p>
          <a:p>
            <a:pPr marL="863600" indent="-406400">
              <a:buClr>
                <a:schemeClr val="accent6">
                  <a:lumMod val="50000"/>
                </a:schemeClr>
              </a:buClr>
              <a:buFont typeface="Wingdings" panose="05000000000000000000" pitchFamily="2" charset="2"/>
              <a:buChar char="v"/>
            </a:pPr>
            <a:r>
              <a:rPr lang="en-US" sz="1700" dirty="0" smtClean="0"/>
              <a:t>Any </a:t>
            </a:r>
            <a:r>
              <a:rPr lang="en-US" sz="1700" dirty="0"/>
              <a:t>other relevant SLEPT factors. SLEPT stands for: Social, Legal, Economic, Political, Technological.</a:t>
            </a:r>
          </a:p>
          <a:p>
            <a:pPr marL="457200" indent="-457200">
              <a:buClr>
                <a:schemeClr val="accent6">
                  <a:lumMod val="50000"/>
                </a:schemeClr>
              </a:buClr>
              <a:buFont typeface="Wingdings 3" panose="05040102010807070707" pitchFamily="18" charset="2"/>
              <a:buChar char=""/>
            </a:pPr>
            <a:r>
              <a:rPr lang="en-US" sz="1700" dirty="0"/>
              <a:t>It is an acronym commonly used to embrace all aspects of the business environment.</a:t>
            </a:r>
          </a:p>
          <a:p>
            <a:pPr marL="457200" indent="-457200">
              <a:buClr>
                <a:schemeClr val="accent6">
                  <a:lumMod val="50000"/>
                </a:schemeClr>
              </a:buClr>
              <a:buFont typeface="Wingdings 3" panose="05040102010807070707" pitchFamily="18" charset="2"/>
              <a:buChar char=""/>
            </a:pPr>
            <a:r>
              <a:rPr lang="en-US" sz="1700" b="1" dirty="0"/>
              <a:t>R</a:t>
            </a:r>
            <a:r>
              <a:rPr lang="en-US" sz="1700" dirty="0"/>
              <a:t> stands for resources.</a:t>
            </a:r>
          </a:p>
          <a:p>
            <a:pPr marL="457200" indent="-457200">
              <a:buClr>
                <a:schemeClr val="accent6">
                  <a:lumMod val="50000"/>
                </a:schemeClr>
              </a:buClr>
              <a:buFont typeface="Wingdings 3" panose="05040102010807070707" pitchFamily="18" charset="2"/>
              <a:buChar char=""/>
            </a:pPr>
            <a:r>
              <a:rPr lang="en-US" sz="1700" dirty="0"/>
              <a:t>The E above asks you to look at factors which are beyond the business’s control – these apply to all </a:t>
            </a:r>
            <a:r>
              <a:rPr lang="en-US" sz="1700" dirty="0" smtClean="0"/>
              <a:t>firms in </a:t>
            </a:r>
            <a:r>
              <a:rPr lang="en-US" sz="1700" dirty="0"/>
              <a:t>the market. Resources are factors which are specific to the business and are not available to </a:t>
            </a:r>
            <a:r>
              <a:rPr lang="en-US" sz="1700" dirty="0" smtClean="0"/>
              <a:t>all firms</a:t>
            </a:r>
            <a:r>
              <a:rPr lang="en-US" sz="1700" dirty="0"/>
              <a:t>… the opposite. Using resources effectively can give a firm a source of competitive advantage. </a:t>
            </a:r>
            <a:r>
              <a:rPr lang="en-US" sz="1700" dirty="0" smtClean="0"/>
              <a:t>This means </a:t>
            </a:r>
            <a:r>
              <a:rPr lang="en-US" sz="1700" dirty="0"/>
              <a:t>a way to gain customers over competitors. Resources could include:</a:t>
            </a:r>
          </a:p>
          <a:p>
            <a:pPr marL="863600" indent="-406400">
              <a:buClr>
                <a:schemeClr val="accent6">
                  <a:lumMod val="50000"/>
                </a:schemeClr>
              </a:buClr>
              <a:buFont typeface="Wingdings" panose="05000000000000000000" pitchFamily="2" charset="2"/>
              <a:buChar char="v"/>
            </a:pPr>
            <a:r>
              <a:rPr lang="en-US" sz="1700" dirty="0" smtClean="0"/>
              <a:t>Special </a:t>
            </a:r>
            <a:r>
              <a:rPr lang="en-US" sz="1700" dirty="0"/>
              <a:t>staff skills and expertise</a:t>
            </a:r>
          </a:p>
          <a:p>
            <a:pPr marL="863600" indent="-406400">
              <a:buClr>
                <a:schemeClr val="accent6">
                  <a:lumMod val="50000"/>
                </a:schemeClr>
              </a:buClr>
              <a:buFont typeface="Wingdings" panose="05000000000000000000" pitchFamily="2" charset="2"/>
              <a:buChar char="v"/>
            </a:pPr>
            <a:r>
              <a:rPr lang="en-US" sz="1700" dirty="0" smtClean="0"/>
              <a:t>Money </a:t>
            </a:r>
            <a:r>
              <a:rPr lang="en-US" sz="1700" dirty="0"/>
              <a:t>in the bank</a:t>
            </a:r>
          </a:p>
          <a:p>
            <a:pPr marL="863600" indent="-406400">
              <a:buClr>
                <a:schemeClr val="accent6">
                  <a:lumMod val="50000"/>
                </a:schemeClr>
              </a:buClr>
              <a:buFont typeface="Wingdings" panose="05000000000000000000" pitchFamily="2" charset="2"/>
              <a:buChar char="v"/>
            </a:pPr>
            <a:r>
              <a:rPr lang="en-US" sz="1700" dirty="0" smtClean="0"/>
              <a:t>A </a:t>
            </a:r>
            <a:r>
              <a:rPr lang="en-US" sz="1700" dirty="0"/>
              <a:t>good reputation</a:t>
            </a:r>
          </a:p>
          <a:p>
            <a:pPr marL="863600" indent="-406400">
              <a:buClr>
                <a:schemeClr val="accent6">
                  <a:lumMod val="50000"/>
                </a:schemeClr>
              </a:buClr>
              <a:buFont typeface="Wingdings" panose="05000000000000000000" pitchFamily="2" charset="2"/>
              <a:buChar char="v"/>
            </a:pPr>
            <a:r>
              <a:rPr lang="en-US" sz="1700" dirty="0" smtClean="0"/>
              <a:t>Strong </a:t>
            </a:r>
            <a:r>
              <a:rPr lang="en-US" sz="1700" dirty="0"/>
              <a:t>brands</a:t>
            </a:r>
          </a:p>
          <a:p>
            <a:pPr marL="863600" indent="-406400">
              <a:buClr>
                <a:schemeClr val="accent6">
                  <a:lumMod val="50000"/>
                </a:schemeClr>
              </a:buClr>
              <a:buFont typeface="Wingdings" panose="05000000000000000000" pitchFamily="2" charset="2"/>
              <a:buChar char="v"/>
            </a:pPr>
            <a:r>
              <a:rPr lang="en-US" sz="1700" dirty="0" smtClean="0"/>
              <a:t>A </a:t>
            </a:r>
            <a:r>
              <a:rPr lang="en-US" sz="1700" dirty="0"/>
              <a:t>secure customer base</a:t>
            </a:r>
          </a:p>
          <a:p>
            <a:pPr marL="863600" indent="-406400">
              <a:buClr>
                <a:schemeClr val="accent6">
                  <a:lumMod val="50000"/>
                </a:schemeClr>
              </a:buClr>
              <a:buFont typeface="Wingdings" panose="05000000000000000000" pitchFamily="2" charset="2"/>
              <a:buChar char="v"/>
            </a:pPr>
            <a:r>
              <a:rPr lang="en-US" sz="1700" dirty="0" smtClean="0"/>
              <a:t>Access </a:t>
            </a:r>
            <a:r>
              <a:rPr lang="en-US" sz="1700" dirty="0"/>
              <a:t>to particularly high quality raw materials, or to low cost materials.</a:t>
            </a:r>
          </a:p>
        </p:txBody>
      </p:sp>
      <p:sp>
        <p:nvSpPr>
          <p:cNvPr id="6" name="Title 1"/>
          <p:cNvSpPr>
            <a:spLocks noGrp="1"/>
          </p:cNvSpPr>
          <p:nvPr>
            <p:ph type="title"/>
          </p:nvPr>
        </p:nvSpPr>
        <p:spPr>
          <a:xfrm>
            <a:off x="35496" y="72008"/>
            <a:ext cx="7704856" cy="620688"/>
          </a:xfrm>
        </p:spPr>
        <p:txBody>
          <a:bodyPr>
            <a:noAutofit/>
          </a:bodyPr>
          <a:lstStyle/>
          <a:p>
            <a:r>
              <a:rPr lang="en-GB" sz="3900" b="1" dirty="0" smtClean="0"/>
              <a:t>1 – Answering Exam</a:t>
            </a:r>
            <a:r>
              <a:rPr lang="en-GB" sz="3900" dirty="0" smtClean="0"/>
              <a:t>-Style Questions</a:t>
            </a:r>
            <a:endParaRPr lang="en-GB" sz="3900" b="1" dirty="0" smtClean="0"/>
          </a:p>
        </p:txBody>
      </p:sp>
    </p:spTree>
    <p:extLst>
      <p:ext uri="{BB962C8B-B14F-4D97-AF65-F5344CB8AC3E}">
        <p14:creationId xmlns:p14="http://schemas.microsoft.com/office/powerpoint/2010/main" val="1674498760"/>
      </p:ext>
    </p:extLst>
  </p:cSld>
  <p:clrMapOvr>
    <a:masterClrMapping/>
  </p:clrMapOvr>
  <p:transition advClick="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568952" cy="5716950"/>
          </a:xfrm>
          <a:prstGeom prst="rect">
            <a:avLst/>
          </a:prstGeom>
        </p:spPr>
        <p:txBody>
          <a:bodyPr wrap="square">
            <a:spAutoFit/>
          </a:bodyPr>
          <a:lstStyle/>
          <a:p>
            <a:pPr>
              <a:buClr>
                <a:schemeClr val="accent6">
                  <a:lumMod val="50000"/>
                </a:schemeClr>
              </a:buClr>
            </a:pPr>
            <a:r>
              <a:rPr lang="en-US" sz="2150" b="1" dirty="0">
                <a:solidFill>
                  <a:schemeClr val="tx2"/>
                </a:solidFill>
              </a:rPr>
              <a:t>Are you nuts?</a:t>
            </a:r>
            <a:endParaRPr lang="en-US" sz="2150" b="1" dirty="0" smtClean="0">
              <a:solidFill>
                <a:schemeClr val="tx2"/>
              </a:solidFill>
            </a:endParaRPr>
          </a:p>
          <a:p>
            <a:pPr marL="398463" indent="-398463">
              <a:buClr>
                <a:schemeClr val="accent6">
                  <a:lumMod val="50000"/>
                </a:schemeClr>
              </a:buClr>
              <a:buFont typeface="Wingdings 3" panose="05040102010807070707" pitchFamily="18" charset="2"/>
              <a:buChar char=""/>
            </a:pPr>
            <a:r>
              <a:rPr lang="en-US" sz="2150" dirty="0">
                <a:solidFill>
                  <a:schemeClr val="tx2"/>
                </a:solidFill>
              </a:rPr>
              <a:t>In the mid-1990s internet connections were slow; pages with pictures took a long time to load and social networking and streaming video were distant phenomena. Magazines were still the media for older teens and early twenties to explore fashion, music, celebrity, sport and adulthood. Monthly copies of Just Seventeen, Bliss, More! (sold fortnightly) and Sugar for girls and FHM, Maxim and Loaded for men sold well on the shelves of newsagents.</a:t>
            </a:r>
          </a:p>
          <a:p>
            <a:pPr marL="398463" indent="-398463">
              <a:buClr>
                <a:schemeClr val="accent6">
                  <a:lumMod val="50000"/>
                </a:schemeClr>
              </a:buClr>
              <a:buFont typeface="Wingdings 3" panose="05040102010807070707" pitchFamily="18" charset="2"/>
              <a:buChar char=""/>
            </a:pPr>
            <a:r>
              <a:rPr lang="en-US" sz="2150" dirty="0">
                <a:solidFill>
                  <a:schemeClr val="tx2"/>
                </a:solidFill>
              </a:rPr>
              <a:t>By the mid-2000s the internet had gathered pace and seriously threatened the sales of the magazines as their monthly publication cycle struggled to keep pace with rapidly changing trends. They offered readers very little opportunity to interact instantly with the magazine content. Faced with a dynamic market, magazine publishers needed to position new products to meet the changing needs of customers and compete with internet sites that could update content constantly</a:t>
            </a:r>
            <a:r>
              <a:rPr lang="en-US" sz="2150" dirty="0" smtClean="0">
                <a:solidFill>
                  <a:schemeClr val="tx2"/>
                </a:solidFill>
              </a:rPr>
              <a:t>.</a:t>
            </a:r>
            <a:endParaRPr lang="en-US" sz="2150" dirty="0">
              <a:solidFill>
                <a:schemeClr val="tx2"/>
              </a:solidFill>
            </a:endParaRPr>
          </a:p>
        </p:txBody>
      </p:sp>
      <p:sp>
        <p:nvSpPr>
          <p:cNvPr id="6" name="Title 1"/>
          <p:cNvSpPr>
            <a:spLocks noGrp="1"/>
          </p:cNvSpPr>
          <p:nvPr>
            <p:ph type="title"/>
          </p:nvPr>
        </p:nvSpPr>
        <p:spPr>
          <a:xfrm>
            <a:off x="35496" y="72008"/>
            <a:ext cx="7704856" cy="548680"/>
          </a:xfrm>
        </p:spPr>
        <p:txBody>
          <a:bodyPr>
            <a:noAutofit/>
          </a:bodyPr>
          <a:lstStyle/>
          <a:p>
            <a:r>
              <a:rPr lang="en-GB" b="1" dirty="0" smtClean="0"/>
              <a:t>9.1 – Market Orientation</a:t>
            </a:r>
          </a:p>
        </p:txBody>
      </p:sp>
      <p:sp>
        <p:nvSpPr>
          <p:cNvPr id="7" name="Round Same Side Corner Rectangle 6">
            <a:hlinkClick r:id="" action="ppaction://noaction"/>
          </p:cNvPr>
          <p:cNvSpPr/>
          <p:nvPr/>
        </p:nvSpPr>
        <p:spPr>
          <a:xfrm>
            <a:off x="673224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51</a:t>
            </a:r>
            <a:endParaRPr lang="en-GB" sz="1200" b="1" dirty="0">
              <a:latin typeface="Arial" panose="020B0604020202020204" pitchFamily="34" charset="0"/>
              <a:cs typeface="Arial" panose="020B0604020202020204" pitchFamily="34" charset="0"/>
            </a:endParaRPr>
          </a:p>
        </p:txBody>
      </p:sp>
      <p:sp>
        <p:nvSpPr>
          <p:cNvPr id="5" name="TextBox 4">
            <a:hlinkClick r:id="rId3" action="ppaction://hlinkfile"/>
          </p:cNvPr>
          <p:cNvSpPr txBox="1"/>
          <p:nvPr/>
        </p:nvSpPr>
        <p:spPr>
          <a:xfrm>
            <a:off x="8382189" y="1137518"/>
            <a:ext cx="432048" cy="923330"/>
          </a:xfrm>
          <a:prstGeom prst="rect">
            <a:avLst/>
          </a:prstGeom>
          <a:noFill/>
        </p:spPr>
        <p:txBody>
          <a:bodyPr wrap="square" rtlCol="0">
            <a:spAutoFit/>
          </a:bodyPr>
          <a:lstStyle/>
          <a:p>
            <a:r>
              <a:rPr lang="en-GB" sz="54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502680048"/>
      </p:ext>
    </p:extLst>
  </p:cSld>
  <p:clrMapOvr>
    <a:masterClrMapping/>
  </p:clrMapOvr>
  <p:transition advClick="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568952" cy="5262979"/>
          </a:xfrm>
          <a:prstGeom prst="rect">
            <a:avLst/>
          </a:prstGeom>
        </p:spPr>
        <p:txBody>
          <a:bodyPr wrap="square">
            <a:spAutoFit/>
          </a:bodyPr>
          <a:lstStyle/>
          <a:p>
            <a:pPr marL="398463" indent="-398463">
              <a:buClr>
                <a:schemeClr val="accent6">
                  <a:lumMod val="50000"/>
                </a:schemeClr>
              </a:buClr>
              <a:buFont typeface="Wingdings 3" panose="05040102010807070707" pitchFamily="18" charset="2"/>
              <a:buChar char=""/>
            </a:pPr>
            <a:r>
              <a:rPr lang="en-US" sz="2400" dirty="0" smtClean="0">
                <a:solidFill>
                  <a:schemeClr val="tx2"/>
                </a:solidFill>
              </a:rPr>
              <a:t>It </a:t>
            </a:r>
            <a:r>
              <a:rPr lang="en-US" sz="2400" dirty="0">
                <a:solidFill>
                  <a:schemeClr val="tx2"/>
                </a:solidFill>
              </a:rPr>
              <a:t>didn't take long for publishers to position several new magazines in the market. Look!, Shout! and Heat launched as weekly magazines aimed at young women whilst More! also moved to a weekly publication. For men Nuts and Zoo launched as weekly 'lad mags'. The move to weekly publication was a clear attempt to position the magazines much closer to readers' changing customer needs by providing a much more up to date view on fashion and celebrity. It also facilitated a much faster response to reader input through social media.</a:t>
            </a:r>
          </a:p>
          <a:p>
            <a:pPr>
              <a:buClr>
                <a:schemeClr val="accent6">
                  <a:lumMod val="50000"/>
                </a:schemeClr>
              </a:buClr>
            </a:pPr>
            <a:r>
              <a:rPr lang="en-US" sz="2400" b="1" dirty="0">
                <a:solidFill>
                  <a:schemeClr val="tx2"/>
                </a:solidFill>
              </a:rPr>
              <a:t>Discussion point</a:t>
            </a:r>
          </a:p>
          <a:p>
            <a:pPr marL="398463" indent="-398463">
              <a:buClr>
                <a:schemeClr val="accent6">
                  <a:lumMod val="50000"/>
                </a:schemeClr>
              </a:buClr>
              <a:buFont typeface="Wingdings 3" panose="05040102010807070707" pitchFamily="18" charset="2"/>
              <a:buChar char=""/>
            </a:pPr>
            <a:r>
              <a:rPr lang="en-US" sz="2400" dirty="0">
                <a:solidFill>
                  <a:schemeClr val="tx2"/>
                </a:solidFill>
              </a:rPr>
              <a:t>Explain why it was necessary for the magazine publishers to position their new businesses ideas as 'weekly' products</a:t>
            </a:r>
            <a:r>
              <a:rPr lang="en-US" sz="2400" dirty="0" smtClean="0">
                <a:solidFill>
                  <a:schemeClr val="tx2"/>
                </a:solidFill>
              </a:rPr>
              <a:t>.</a:t>
            </a:r>
            <a:endParaRPr lang="en-US" sz="2400" dirty="0">
              <a:solidFill>
                <a:schemeClr val="tx2"/>
              </a:solidFill>
            </a:endParaRPr>
          </a:p>
        </p:txBody>
      </p:sp>
      <p:sp>
        <p:nvSpPr>
          <p:cNvPr id="6" name="Title 1"/>
          <p:cNvSpPr>
            <a:spLocks noGrp="1"/>
          </p:cNvSpPr>
          <p:nvPr>
            <p:ph type="title"/>
          </p:nvPr>
        </p:nvSpPr>
        <p:spPr>
          <a:xfrm>
            <a:off x="35496" y="72008"/>
            <a:ext cx="7704856" cy="548680"/>
          </a:xfrm>
        </p:spPr>
        <p:txBody>
          <a:bodyPr>
            <a:noAutofit/>
          </a:bodyPr>
          <a:lstStyle/>
          <a:p>
            <a:r>
              <a:rPr lang="en-GB" b="1" dirty="0" smtClean="0"/>
              <a:t>9.1 – Market Orientation</a:t>
            </a:r>
          </a:p>
        </p:txBody>
      </p:sp>
      <p:sp>
        <p:nvSpPr>
          <p:cNvPr id="7" name="Round Same Side Corner Rectangle 6">
            <a:hlinkClick r:id="" action="ppaction://noaction"/>
          </p:cNvPr>
          <p:cNvSpPr/>
          <p:nvPr/>
        </p:nvSpPr>
        <p:spPr>
          <a:xfrm>
            <a:off x="673224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51</a:t>
            </a:r>
            <a:endParaRPr lang="en-GB" sz="1200" b="1" dirty="0">
              <a:latin typeface="Arial" panose="020B0604020202020204" pitchFamily="34" charset="0"/>
              <a:cs typeface="Arial" panose="020B0604020202020204" pitchFamily="34" charset="0"/>
            </a:endParaRPr>
          </a:p>
        </p:txBody>
      </p:sp>
      <p:sp>
        <p:nvSpPr>
          <p:cNvPr id="3" name="TextBox 2">
            <a:hlinkClick r:id="rId3" action="ppaction://hlinkfile"/>
          </p:cNvPr>
          <p:cNvSpPr txBox="1"/>
          <p:nvPr/>
        </p:nvSpPr>
        <p:spPr>
          <a:xfrm>
            <a:off x="8382189" y="4293096"/>
            <a:ext cx="432048" cy="923330"/>
          </a:xfrm>
          <a:prstGeom prst="rect">
            <a:avLst/>
          </a:prstGeom>
          <a:noFill/>
        </p:spPr>
        <p:txBody>
          <a:bodyPr wrap="square" rtlCol="0">
            <a:spAutoFit/>
          </a:bodyPr>
          <a:lstStyle/>
          <a:p>
            <a:r>
              <a:rPr lang="en-GB" sz="54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3017134700"/>
      </p:ext>
    </p:extLst>
  </p:cSld>
  <p:clrMapOvr>
    <a:masterClrMapping/>
  </p:clrMapOvr>
  <p:transition advClick="0"/>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7.0&quot;&gt;&lt;object type=&quot;1&quot; unique_id=&quot;10001&quot;&gt;&lt;object type=&quot;2&quot; unique_id=&quot;10045&quot;&gt;&lt;object type=&quot;3&quot; unique_id=&quot;10046&quot;&gt;&lt;property id=&quot;20148&quot; value=&quot;5&quot;/&gt;&lt;property id=&quot;20300&quot; value=&quot;Slide 1 - &amp;quot;Welcome&amp;quot;&quot;/&gt;&lt;property id=&quot;20307&quot; value=&quot;256&quot;/&gt;&lt;/object&gt;&lt;object type=&quot;3&quot; unique_id=&quot;10047&quot;&gt;&lt;property id=&quot;20148&quot; value=&quot;5&quot;/&gt;&lt;property id=&quot;20300&quot; value=&quot;Slide 2 - &amp;quot;Assignment Scenario&amp;quot;&quot;/&gt;&lt;property id=&quot;20307&quot; value=&quot;258&quot;/&gt;&lt;/object&gt;&lt;object type=&quot;3&quot; unique_id=&quot;10048&quot;&gt;&lt;property id=&quot;20148&quot; value=&quot;5&quot;/&gt;&lt;property id=&quot;20300&quot; value=&quot;Slide 3 - &amp;quot;Excel Sales Scenario&amp;quot;&quot;/&gt;&lt;property id=&quot;20307&quot; value=&quot;286&quot;/&gt;&lt;/object&gt;&lt;object type=&quot;3&quot; unique_id=&quot;10049&quot;&gt;&lt;property id=&quot;20148&quot; value=&quot;5&quot;/&gt;&lt;property id=&quot;20300&quot; value=&quot;Slide 4 - &amp;quot;Task 1 – Excel Sales Spreadsheet&amp;quot;&quot;/&gt;&lt;property id=&quot;20307&quot; value=&quot;287&quot;/&gt;&lt;/object&gt;&lt;object type=&quot;3&quot; unique_id=&quot;10050&quot;&gt;&lt;property id=&quot;20148&quot; value=&quot;5&quot;/&gt;&lt;property id=&quot;20300&quot; value=&quot;Slide 5 - &amp;quot;Task 2 – Excel Sales Spreadsheet&amp;quot;&quot;/&gt;&lt;property id=&quot;20307&quot; value=&quot;288&quot;/&gt;&lt;/object&gt;&lt;object type=&quot;3&quot; unique_id=&quot;10051&quot;&gt;&lt;property id=&quot;20148&quot; value=&quot;5&quot;/&gt;&lt;property id=&quot;20300&quot; value=&quot;Slide 6 - &amp;quot;Task 3 – Excel Sales Spreadsheet&amp;quot;&quot;/&gt;&lt;property id=&quot;20307&quot; value=&quot;289&quot;/&gt;&lt;/object&gt;&lt;object type=&quot;3&quot; unique_id=&quot;10052&quot;&gt;&lt;property id=&quot;20148&quot; value=&quot;5&quot;/&gt;&lt;property id=&quot;20300&quot; value=&quot;Slide 7 - &amp;quot;Task 4 – Excel Sales Spreadsheet&amp;quot;&quot;/&gt;&lt;property id=&quot;20307&quot; value=&quot;290&quot;/&gt;&lt;/object&gt;&lt;object type=&quot;3&quot; unique_id=&quot;10053&quot;&gt;&lt;property id=&quot;20148&quot; value=&quot;5&quot;/&gt;&lt;property id=&quot;20300&quot; value=&quot;Slide 8 - &amp;quot;Task 5 – Excel Sales Spreadsheet&amp;quot;&quot;/&gt;&lt;property id=&quot;20307&quot; value=&quot;291&quot;/&gt;&lt;/object&gt;&lt;object type=&quot;3&quot; unique_id=&quot;10054&quot;&gt;&lt;property id=&quot;20148&quot; value=&quot;5&quot;/&gt;&lt;property id=&quot;20300&quot; value=&quot;Slide 9 - &amp;quot;Task 6 – Excel Sales Spreadsheet&amp;quot;&quot;/&gt;&lt;property id=&quot;20307&quot; value=&quot;292&quot;/&gt;&lt;/object&gt;&lt;object type=&quot;3&quot; unique_id=&quot;10055&quot;&gt;&lt;property id=&quot;20148&quot; value=&quot;5&quot;/&gt;&lt;property id=&quot;20300&quot; value=&quot;Slide 10 - &amp;quot;Task 7 – Excel Sales Spreadsheet&amp;quot;&quot;/&gt;&lt;property id=&quot;20307&quot; value=&quot;294&quot;/&gt;&lt;/object&gt;&lt;object type=&quot;3&quot; unique_id=&quot;10056&quot;&gt;&lt;property id=&quot;20148&quot; value=&quot;5&quot;/&gt;&lt;property id=&quot;20300&quot; value=&quot;Slide 11 - &amp;quot;Task 8 – Excel Sales Spreadsheet&amp;quot;&quot;/&gt;&lt;property id=&quot;20307&quot; value=&quot;295&quot;/&gt;&lt;/object&gt;&lt;object type=&quot;3&quot; unique_id=&quot;10057&quot;&gt;&lt;property id=&quot;20148&quot; value=&quot;5&quot;/&gt;&lt;property id=&quot;20300&quot; value=&quot;Slide 12 - &amp;quot;Excel Tutorials – Click to View&amp;quot;&quot;/&gt;&lt;property id=&quot;20307&quot; value=&quot;332&quot;/&gt;&lt;/object&gt;&lt;object type=&quot;3&quot; unique_id=&quot;10058&quot;&gt;&lt;property id=&quot;20148&quot; value=&quot;5&quot;/&gt;&lt;property id=&quot;20300&quot; value=&quot;Slide 13 - &amp;quot;Excel Sales – Assessment (St/Ex/Ad)&amp;quot;&quot;/&gt;&lt;property id=&quot;20307&quot; value=&quot;297&quot;/&gt;&lt;/object&gt;&lt;object type=&quot;3&quot; unique_id=&quot;10059&quot;&gt;&lt;property id=&quot;20148&quot; value=&quot;5&quot;/&gt;&lt;property id=&quot;20300&quot; value=&quot;Slide 14 - &amp;quot;Excel Bookings Scenario&amp;quot;&quot;/&gt;&lt;property id=&quot;20307&quot; value=&quot;299&quot;/&gt;&lt;/object&gt;&lt;object type=&quot;3&quot; unique_id=&quot;10060&quot;&gt;&lt;property id=&quot;20148&quot; value=&quot;5&quot;/&gt;&lt;property id=&quot;20300&quot; value=&quot;Slide 15 - &amp;quot;Task 1 – Excel Bookings Spreadsheet&amp;quot;&quot;/&gt;&lt;property id=&quot;20307&quot; value=&quot;300&quot;/&gt;&lt;/object&gt;&lt;object type=&quot;3&quot; unique_id=&quot;10061&quot;&gt;&lt;property id=&quot;20148&quot; value=&quot;5&quot;/&gt;&lt;property id=&quot;20300&quot; value=&quot;Slide 16 - &amp;quot;Task 2 – Excel Bookings Spreadsheet&amp;quot;&quot;/&gt;&lt;property id=&quot;20307&quot; value=&quot;301&quot;/&gt;&lt;/object&gt;&lt;object type=&quot;3&quot; unique_id=&quot;10062&quot;&gt;&lt;property id=&quot;20148&quot; value=&quot;5&quot;/&gt;&lt;property id=&quot;20300&quot; value=&quot;Slide 17 - &amp;quot;Task 3 – Excel Bookings Spreadsheet&amp;quot;&quot;/&gt;&lt;property id=&quot;20307&quot; value=&quot;302&quot;/&gt;&lt;/object&gt;&lt;object type=&quot;3&quot; unique_id=&quot;10063&quot;&gt;&lt;property id=&quot;20148&quot; value=&quot;5&quot;/&gt;&lt;property id=&quot;20300&quot; value=&quot;Slide 18 - &amp;quot;Task 4 – Excel Bookings Spreadsheet&amp;quot;&quot;/&gt;&lt;property id=&quot;20307&quot; value=&quot;309&quot;/&gt;&lt;/object&gt;&lt;object type=&quot;3&quot; unique_id=&quot;10064&quot;&gt;&lt;property id=&quot;20148&quot; value=&quot;5&quot;/&gt;&lt;property id=&quot;20300&quot; value=&quot;Slide 19 - &amp;quot;Task 5 – Excel Bookings Spreadsheet&amp;quot;&quot;/&gt;&lt;property id=&quot;20307&quot; value=&quot;304&quot;/&gt;&lt;/object&gt;&lt;object type=&quot;3&quot; unique_id=&quot;10065&quot;&gt;&lt;property id=&quot;20148&quot; value=&quot;5&quot;/&gt;&lt;property id=&quot;20300&quot; value=&quot;Slide 20 - &amp;quot;Task 6 – Excel Bookings Spreadsheet&amp;quot;&quot;/&gt;&lt;property id=&quot;20307&quot; value=&quot;305&quot;/&gt;&lt;/object&gt;&lt;object type=&quot;3&quot; unique_id=&quot;10066&quot;&gt;&lt;property id=&quot;20148&quot; value=&quot;5&quot;/&gt;&lt;property id=&quot;20300&quot; value=&quot;Slide 21 - &amp;quot;Task 7 – Excel Bookings Spreadsheet&amp;quot;&quot;/&gt;&lt;property id=&quot;20307&quot; value=&quot;306&quot;/&gt;&lt;/object&gt;&lt;object type=&quot;3&quot; unique_id=&quot;10067&quot;&gt;&lt;property id=&quot;20148&quot; value=&quot;5&quot;/&gt;&lt;property id=&quot;20300&quot; value=&quot;Slide 22 - &amp;quot;Task 8 – Excel Bookings Spreadsheet&amp;quot;&quot;/&gt;&lt;property id=&quot;20307&quot; value=&quot;307&quot;/&gt;&lt;/object&gt;&lt;object type=&quot;3&quot; unique_id=&quot;10068&quot;&gt;&lt;property id=&quot;20148&quot; value=&quot;5&quot;/&gt;&lt;property id=&quot;20300&quot; value=&quot;Slide 23 - &amp;quot;Excel Tutorials – Click to View&amp;quot;&quot;/&gt;&lt;property id=&quot;20307&quot; value=&quot;334&quot;/&gt;&lt;/object&gt;&lt;object type=&quot;3&quot; unique_id=&quot;10069&quot;&gt;&lt;property id=&quot;20148&quot; value=&quot;5&quot;/&gt;&lt;property id=&quot;20300&quot; value=&quot;Slide 24 - &amp;quot;Excel Bookings – Assessment (St/Ex/Ad)&amp;quot;&quot;/&gt;&lt;property id=&quot;20307&quot; value=&quot;308&quot;/&gt;&lt;/object&gt;&lt;object type=&quot;3&quot; unique_id=&quot;10070&quot;&gt;&lt;property id=&quot;20148&quot; value=&quot;5&quot;/&gt;&lt;property id=&quot;20300&quot; value=&quot;Slide 25 - &amp;quot;Graphics Scenario&amp;quot;&quot;/&gt;&lt;property id=&quot;20307&quot; value=&quot;310&quot;/&gt;&lt;/object&gt;&lt;object type=&quot;3&quot; unique_id=&quot;10071&quot;&gt;&lt;property id=&quot;20148&quot; value=&quot;5&quot;/&gt;&lt;property id=&quot;20300&quot; value=&quot;Slide 26 - &amp;quot;Task 1 – Bitmap Montage&amp;quot;&quot;/&gt;&lt;property id=&quot;20307&quot; value=&quot;311&quot;/&gt;&lt;/object&gt;&lt;object type=&quot;3&quot; unique_id=&quot;10072&quot;&gt;&lt;property id=&quot;20148&quot; value=&quot;5&quot;/&gt;&lt;property id=&quot;20300&quot; value=&quot;Slide 27 - &amp;quot;Task 2 – Bitmap Montage&amp;quot;&quot;/&gt;&lt;property id=&quot;20307&quot; value=&quot;312&quot;/&gt;&lt;/object&gt;&lt;object type=&quot;3&quot; unique_id=&quot;10073&quot;&gt;&lt;property id=&quot;20148&quot; value=&quot;5&quot;/&gt;&lt;property id=&quot;20300&quot; value=&quot;Slide 28 - &amp;quot;Task 3 – Bitmap Montage&amp;quot;&quot;/&gt;&lt;property id=&quot;20307&quot; value=&quot;313&quot;/&gt;&lt;/object&gt;&lt;object type=&quot;3&quot; unique_id=&quot;10074&quot;&gt;&lt;property id=&quot;20148&quot; value=&quot;5&quot;/&gt;&lt;property id=&quot;20300&quot; value=&quot;Slide 29 - &amp;quot;Task 4 – Bitmap Montage&amp;quot;&quot;/&gt;&lt;property id=&quot;20307&quot; value=&quot;314&quot;/&gt;&lt;/object&gt;&lt;object type=&quot;3&quot; unique_id=&quot;10075&quot;&gt;&lt;property id=&quot;20148&quot; value=&quot;5&quot;/&gt;&lt;property id=&quot;20300&quot; value=&quot;Slide 30 - &amp;quot;Task 5 – Vector Map&amp;quot;&quot;/&gt;&lt;property id=&quot;20307&quot; value=&quot;315&quot;/&gt;&lt;/object&gt;&lt;object type=&quot;3&quot; unique_id=&quot;10076&quot;&gt;&lt;property id=&quot;20148&quot; value=&quot;5&quot;/&gt;&lt;property id=&quot;20300&quot; value=&quot;Slide 31 - &amp;quot;Task 6 – Vector Map&amp;quot;&quot;/&gt;&lt;property id=&quot;20307&quot; value=&quot;316&quot;/&gt;&lt;/object&gt;&lt;object type=&quot;3&quot; unique_id=&quot;10077&quot;&gt;&lt;property id=&quot;20148&quot; value=&quot;5&quot;/&gt;&lt;property id=&quot;20300&quot; value=&quot;Slide 32 - &amp;quot;Task 7 – Vector Map&amp;quot;&quot;/&gt;&lt;property id=&quot;20307&quot; value=&quot;317&quot;/&gt;&lt;/object&gt;&lt;object type=&quot;3&quot; unique_id=&quot;10078&quot;&gt;&lt;property id=&quot;20148&quot; value=&quot;5&quot;/&gt;&lt;property id=&quot;20300&quot; value=&quot;Slide 33 - &amp;quot;Task 8 – Graphics&amp;quot;&quot;/&gt;&lt;property id=&quot;20307&quot; value=&quot;318&quot;/&gt;&lt;/object&gt;&lt;object type=&quot;3&quot; unique_id=&quot;10079&quot;&gt;&lt;property id=&quot;20148&quot; value=&quot;5&quot;/&gt;&lt;property id=&quot;20300&quot; value=&quot;Slide 34 - &amp;quot;Task 9 – Graphics&amp;quot;&quot;/&gt;&lt;property id=&quot;20307&quot; value=&quot;321&quot;/&gt;&lt;/object&gt;&lt;object type=&quot;3&quot; unique_id=&quot;10080&quot;&gt;&lt;property id=&quot;20148&quot; value=&quot;5&quot;/&gt;&lt;property id=&quot;20300&quot; value=&quot;Slide 35 - &amp;quot;Graphics – Assessment (St/Ex/Ad)&amp;quot;&quot;/&gt;&lt;property id=&quot;20307&quot; value=&quot;319&quot;/&gt;&lt;/object&gt;&lt;object type=&quot;3&quot; unique_id=&quot;10081&quot;&gt;&lt;property id=&quot;20148&quot; value=&quot;5&quot;/&gt;&lt;property id=&quot;20300&quot; value=&quot;Slide 36 - &amp;quot;E-Safety Scenario&amp;quot;&quot;/&gt;&lt;property id=&quot;20307&quot; value=&quot;322&quot;/&gt;&lt;/object&gt;&lt;object type=&quot;3&quot; unique_id=&quot;10082&quot;&gt;&lt;property id=&quot;20148&quot; value=&quot;5&quot;/&gt;&lt;property id=&quot;20300&quot; value=&quot;Slide 37 - &amp;quot;Task 1 – E-Safety&amp;quot;&quot;/&gt;&lt;property id=&quot;20307&quot; value=&quot;323&quot;/&gt;&lt;/object&gt;&lt;object type=&quot;3&quot; unique_id=&quot;10083&quot;&gt;&lt;property id=&quot;20148&quot; value=&quot;5&quot;/&gt;&lt;property id=&quot;20300&quot; value=&quot;Slide 38 - &amp;quot;Task 2 – E-Safety&amp;quot;&quot;/&gt;&lt;property id=&quot;20307&quot; value=&quot;324&quot;/&gt;&lt;/object&gt;&lt;object type=&quot;3&quot; unique_id=&quot;10084&quot;&gt;&lt;property id=&quot;20148&quot; value=&quot;5&quot;/&gt;&lt;property id=&quot;20300&quot; value=&quot;Slide 39 - &amp;quot;Task 3 – E-Safety&amp;quot;&quot;/&gt;&lt;property id=&quot;20307&quot; value=&quot;325&quot;/&gt;&lt;/object&gt;&lt;object type=&quot;3&quot; unique_id=&quot;10085&quot;&gt;&lt;property id=&quot;20148&quot; value=&quot;5&quot;/&gt;&lt;property id=&quot;20300&quot; value=&quot;Slide 40 - &amp;quot;Task 4 – E-Safety&amp;quot;&quot;/&gt;&lt;property id=&quot;20307&quot; value=&quot;326&quot;/&gt;&lt;/object&gt;&lt;object type=&quot;3&quot; unique_id=&quot;10086&quot;&gt;&lt;property id=&quot;20148&quot; value=&quot;5&quot;/&gt;&lt;property id=&quot;20300&quot; value=&quot;Slide 41 - &amp;quot;Task 5 – E-Safety&amp;quot;&quot;/&gt;&lt;property id=&quot;20307&quot; value=&quot;327&quot;/&gt;&lt;/object&gt;&lt;object type=&quot;3&quot; unique_id=&quot;10087&quot;&gt;&lt;property id=&quot;20148&quot; value=&quot;5&quot;/&gt;&lt;property id=&quot;20300&quot; value=&quot;Slide 42 - &amp;quot;Task 6 – E-Safety&amp;quot;&quot;/&gt;&lt;property id=&quot;20307&quot; value=&quot;328&quot;/&gt;&lt;/object&gt;&lt;object type=&quot;3&quot; unique_id=&quot;10088&quot;&gt;&lt;property id=&quot;20148&quot; value=&quot;5&quot;/&gt;&lt;property id=&quot;20300&quot; value=&quot;Slide 43 - &amp;quot;Task 7 – E-Safety&amp;quot;&quot;/&gt;&lt;property id=&quot;20307&quot; value=&quot;329&quot;/&gt;&lt;/object&gt;&lt;object type=&quot;3&quot; unique_id=&quot;10089&quot;&gt;&lt;property id=&quot;20148&quot; value=&quot;5&quot;/&gt;&lt;property id=&quot;20300&quot; value=&quot;Slide 44 - &amp;quot;E-Safety – Assessment (St/Ex/Ad)&amp;quot;&quot;/&gt;&lt;property id=&quot;20307&quot; value=&quot;331&quot;/&gt;&lt;/object&gt;&lt;/object&gt;&lt;object type=&quot;8&quot; unique_id=&quot;10135&quot;&gt;&lt;/object&gt;&lt;/object&gt;&lt;/database&gt;"/>
  <p:tag name="SECTOMILLISECCONVERTED" val="1"/>
  <p:tag name="ISPRING_RESOURCE_PATHS_HASH_2" val="08f788787bcb7a4d543d064184e3ed8f8a1ad1a"/>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nderoth">
  <a:themeElements>
    <a:clrScheme name="Custom 8">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1A0AEC"/>
      </a:hlink>
      <a:folHlink>
        <a:srgbClr val="800080"/>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303C8A099435F469B82EC500073A18D" ma:contentTypeVersion="0" ma:contentTypeDescription="Create a new document." ma:contentTypeScope="" ma:versionID="db11316f7499926a5aef36baba7827a0">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documentManagement/>
</p:properties>
</file>

<file path=customXml/itemProps1.xml><?xml version="1.0" encoding="utf-8"?>
<ds:datastoreItem xmlns:ds="http://schemas.openxmlformats.org/officeDocument/2006/customXml" ds:itemID="{E16A05FF-1C8D-47AA-A52A-FF79015719B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2.xml><?xml version="1.0" encoding="utf-8"?>
<ds:datastoreItem xmlns:ds="http://schemas.openxmlformats.org/officeDocument/2006/customXml" ds:itemID="{E5A8F797-114D-47DC-A43E-E9D7D8871891}">
  <ds:schemaRefs>
    <ds:schemaRef ds:uri="http://schemas.microsoft.com/sharepoint/v3/contenttype/forms"/>
  </ds:schemaRefs>
</ds:datastoreItem>
</file>

<file path=customXml/itemProps3.xml><?xml version="1.0" encoding="utf-8"?>
<ds:datastoreItem xmlns:ds="http://schemas.openxmlformats.org/officeDocument/2006/customXml" ds:itemID="{76DD945F-B7B0-4691-A0D0-E2EAD6DA23B3}">
  <ds:schemaRefs>
    <ds:schemaRef ds:uri="http://www.w3.org/XML/1998/namespace"/>
    <ds:schemaRef ds:uri="http://purl.org/dc/terms/"/>
    <ds:schemaRef ds:uri="http://purl.org/dc/dcmitype/"/>
    <ds:schemaRef ds:uri="http://schemas.microsoft.com/office/2006/metadata/properties"/>
    <ds:schemaRef ds:uri="http://schemas.microsoft.com/office/2006/documentManagement/types"/>
    <ds:schemaRef ds:uri="http://schemas.openxmlformats.org/package/2006/metadata/core-properties"/>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
  <TotalTime>50477</TotalTime>
  <Words>5365</Words>
  <Application>Microsoft Office PowerPoint</Application>
  <PresentationFormat>On-screen Show (4:3)</PresentationFormat>
  <Paragraphs>378</Paragraphs>
  <Slides>35</Slides>
  <Notes>35</Notes>
  <HiddenSlides>0</HiddenSlides>
  <MMClips>6</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35</vt:i4>
      </vt:variant>
    </vt:vector>
  </HeadingPairs>
  <TitlesOfParts>
    <vt:vector size="45" baseType="lpstr">
      <vt:lpstr>Arial Unicode MS</vt:lpstr>
      <vt:lpstr>Arial</vt:lpstr>
      <vt:lpstr>Calibri</vt:lpstr>
      <vt:lpstr>Lucida Sans Unicode</vt:lpstr>
      <vt:lpstr>Segoe UI</vt:lpstr>
      <vt:lpstr>Verdana</vt:lpstr>
      <vt:lpstr>Wingdings</vt:lpstr>
      <vt:lpstr>Wingdings 2</vt:lpstr>
      <vt:lpstr>Wingdings 3</vt:lpstr>
      <vt:lpstr>Enderoth</vt:lpstr>
      <vt:lpstr>PowerPoint Presentation</vt:lpstr>
      <vt:lpstr>1 – New Business Ideas - Expectations</vt:lpstr>
      <vt:lpstr>1 – New Business Ideas - Weighing</vt:lpstr>
      <vt:lpstr>1 – Answering Exam-Style Questions</vt:lpstr>
      <vt:lpstr>1 – Answering Exam-Style Questions</vt:lpstr>
      <vt:lpstr>1 – Answering Exam-Style Questions</vt:lpstr>
      <vt:lpstr>1 – Answering Exam-Style Questions</vt:lpstr>
      <vt:lpstr>9.1 – Market Orientation</vt:lpstr>
      <vt:lpstr>9.1 – Market Orientation</vt:lpstr>
      <vt:lpstr>9.1 – Market Positioning</vt:lpstr>
      <vt:lpstr>9.1 – Market Positioning</vt:lpstr>
      <vt:lpstr>9.2 – Market Mapping</vt:lpstr>
      <vt:lpstr>9.2 – Market Mapping</vt:lpstr>
      <vt:lpstr>9.2 – Market Mapping</vt:lpstr>
      <vt:lpstr>9.2 – Market Mapping</vt:lpstr>
      <vt:lpstr>9.2 – Market Mapping – Finding a Gap</vt:lpstr>
      <vt:lpstr>9.2 – Market Mapping – Finding a Gap</vt:lpstr>
      <vt:lpstr>9.3 – Product Repositioning</vt:lpstr>
      <vt:lpstr>9.3 – Product Repositioning</vt:lpstr>
      <vt:lpstr>9.3 – Evaluating Competition – Strengths and Weaknesses</vt:lpstr>
      <vt:lpstr>9.3 – Evaluating Competition – Strengths and Weaknesses</vt:lpstr>
      <vt:lpstr>9.3 – Evaluating Competition – SWOT</vt:lpstr>
      <vt:lpstr>9.4 – Competitive Advantage – Added Value</vt:lpstr>
      <vt:lpstr>9.4 – Competitive Advantage – Added Value</vt:lpstr>
      <vt:lpstr>9.4 – Competitive Advantage – Adding Value</vt:lpstr>
      <vt:lpstr>9.4 – Competitive Advantage</vt:lpstr>
      <vt:lpstr>9.4 – Competitive Advantage</vt:lpstr>
      <vt:lpstr>9 – Exam Questions 2016 - January</vt:lpstr>
      <vt:lpstr>9 – Exam Questions 2016 - January</vt:lpstr>
      <vt:lpstr>9 – Exam Questions 2016 - January</vt:lpstr>
      <vt:lpstr>9 – Exam Questions 2016 - January</vt:lpstr>
      <vt:lpstr>9 – Exam Questions 2015 - January</vt:lpstr>
      <vt:lpstr>9 – Exam Questions 2015 - January</vt:lpstr>
      <vt:lpstr>9 – Exam Questions 2015 - January</vt:lpstr>
      <vt:lpstr>9 – Exam Questions 2016 - January</vt:lpstr>
    </vt:vector>
  </TitlesOfParts>
  <Company>Brooke Weston CTC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08 – Is There a Market for the Business Idea?</dc:title>
  <dc:subject>eBusiness</dc:subject>
  <dc:creator>Enderoth</dc:creator>
  <cp:lastModifiedBy>Stephen Rafferty</cp:lastModifiedBy>
  <cp:revision>1816</cp:revision>
  <cp:lastPrinted>2014-01-22T18:25:48Z</cp:lastPrinted>
  <dcterms:created xsi:type="dcterms:W3CDTF">2008-03-12T11:01:44Z</dcterms:created>
  <dcterms:modified xsi:type="dcterms:W3CDTF">2018-08-02T17:09:55Z</dcterms:modified>
  <cp:category>Unit 01</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0x0101006303C8A099435F469B82EC500073A18D</vt:lpwstr>
  </property>
  <property fmtid="{D5CDD505-2E9C-101B-9397-08002B2CF9AE}" pid="3" name="Unit">
    <vt:lpwstr>U1</vt:lpwstr>
  </property>
</Properties>
</file>